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262" r:id="rId2"/>
    <p:sldId id="260" r:id="rId3"/>
    <p:sldId id="259" r:id="rId4"/>
    <p:sldId id="264" r:id="rId5"/>
    <p:sldId id="301" r:id="rId6"/>
    <p:sldId id="292" r:id="rId7"/>
    <p:sldId id="272" r:id="rId8"/>
    <p:sldId id="294" r:id="rId9"/>
    <p:sldId id="296" r:id="rId10"/>
    <p:sldId id="295" r:id="rId11"/>
    <p:sldId id="297" r:id="rId12"/>
    <p:sldId id="289" r:id="rId13"/>
    <p:sldId id="288" r:id="rId14"/>
    <p:sldId id="287" r:id="rId15"/>
    <p:sldId id="286" r:id="rId16"/>
    <p:sldId id="274" r:id="rId17"/>
    <p:sldId id="276" r:id="rId18"/>
    <p:sldId id="265" r:id="rId19"/>
    <p:sldId id="273" r:id="rId20"/>
    <p:sldId id="298" r:id="rId21"/>
    <p:sldId id="271" r:id="rId22"/>
    <p:sldId id="275" r:id="rId23"/>
    <p:sldId id="277" r:id="rId24"/>
    <p:sldId id="285" r:id="rId25"/>
    <p:sldId id="278" r:id="rId26"/>
    <p:sldId id="279" r:id="rId27"/>
    <p:sldId id="280" r:id="rId28"/>
    <p:sldId id="281" r:id="rId29"/>
    <p:sldId id="282" r:id="rId30"/>
    <p:sldId id="283" r:id="rId31"/>
    <p:sldId id="284" r:id="rId32"/>
    <p:sldId id="270" r:id="rId33"/>
    <p:sldId id="269" r:id="rId34"/>
    <p:sldId id="268" r:id="rId35"/>
    <p:sldId id="267" r:id="rId36"/>
    <p:sldId id="299" r:id="rId37"/>
    <p:sldId id="300" r:id="rId38"/>
    <p:sldId id="302"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p:scale>
          <a:sx n="75" d="100"/>
          <a:sy n="75" d="100"/>
        </p:scale>
        <p:origin x="134" y="326"/>
      </p:cViewPr>
      <p:guideLst>
        <p:guide orient="horz" pos="2160"/>
        <p:guide pos="3840"/>
      </p:guideLst>
    </p:cSldViewPr>
  </p:slideViewPr>
  <p:notesTextViewPr>
    <p:cViewPr>
      <p:scale>
        <a:sx n="1" d="1"/>
        <a:sy n="1" d="1"/>
      </p:scale>
      <p:origin x="0" y="0"/>
    </p:cViewPr>
  </p:notesTextViewPr>
  <p:notesViewPr>
    <p:cSldViewPr snapToGrid="0">
      <p:cViewPr varScale="1">
        <p:scale>
          <a:sx n="100" d="100"/>
          <a:sy n="100" d="100"/>
        </p:scale>
        <p:origin x="3552"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oleObject" Target="file:///C:\Thesis_Nexys_Video_2016_4\Controller_registers.xlsx" TargetMode="External"/></Relationships>
</file>

<file path=ppt/charts/_rels/chart2.xml.rels><?xml version="1.0" encoding="UTF-8" standalone="yes"?>
<Relationships xmlns="http://schemas.openxmlformats.org/package/2006/relationships"><Relationship Id="rId3" Type="http://schemas.openxmlformats.org/officeDocument/2006/relationships/oleObject" Target="file:///C:\Thesis_Nexys_Video_2016_4\Controller_registers.xlsx"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normalizeH="0" baseline="0">
                <a:solidFill>
                  <a:schemeClr val="tx1">
                    <a:lumMod val="65000"/>
                    <a:lumOff val="35000"/>
                  </a:schemeClr>
                </a:solidFill>
                <a:latin typeface="+mj-lt"/>
                <a:ea typeface="+mj-ea"/>
                <a:cs typeface="+mj-cs"/>
              </a:defRPr>
            </a:pPr>
            <a:r>
              <a:rPr lang="en-US"/>
              <a:t>Hardware Performance </a:t>
            </a:r>
          </a:p>
        </c:rich>
      </c:tx>
      <c:overlay val="0"/>
      <c:spPr>
        <a:noFill/>
        <a:ln>
          <a:noFill/>
        </a:ln>
        <a:effectLst/>
      </c:spPr>
    </c:title>
    <c:autoTitleDeleted val="0"/>
    <c:plotArea>
      <c:layout/>
      <c:scatterChart>
        <c:scatterStyle val="lineMarker"/>
        <c:varyColors val="0"/>
        <c:ser>
          <c:idx val="0"/>
          <c:order val="0"/>
          <c:tx>
            <c:v>FLOPS</c:v>
          </c:tx>
          <c:spPr>
            <a:ln w="25400" cap="flat" cmpd="dbl" algn="ctr">
              <a:noFill/>
              <a:round/>
            </a:ln>
            <a:effectLst/>
          </c:spPr>
          <c:marker>
            <c:symbol val="circle"/>
            <c:size val="6"/>
            <c:spPr>
              <a:noFill/>
              <a:ln w="34925" cap="flat" cmpd="dbl" algn="ctr">
                <a:solidFill>
                  <a:schemeClr val="accent1">
                    <a:lumMod val="75000"/>
                    <a:alpha val="70000"/>
                  </a:schemeClr>
                </a:solidFill>
                <a:round/>
              </a:ln>
              <a:effectLst/>
            </c:spPr>
          </c:marker>
          <c:dLbls>
            <c:dLbl>
              <c:idx val="0"/>
              <c:layout>
                <c:manualLayout>
                  <c:x val="-1.6679749252147463E-2"/>
                  <c:y val="0.2633547230091798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5295-485B-AC32-76D733AEC19E}"/>
                </c:ext>
              </c:extLst>
            </c:dLbl>
            <c:dLbl>
              <c:idx val="1"/>
              <c:layout>
                <c:manualLayout>
                  <c:x val="4.5869310443405517E-2"/>
                  <c:y val="-7.7190177433725138E-2"/>
                </c:manualLayout>
              </c:layout>
              <c:showLegendKey val="0"/>
              <c:showVal val="1"/>
              <c:showCatName val="1"/>
              <c:showSerName val="0"/>
              <c:showPercent val="0"/>
              <c:showBubbleSize val="0"/>
              <c:extLst>
                <c:ext xmlns:c15="http://schemas.microsoft.com/office/drawing/2012/chart" uri="{CE6537A1-D6FC-4f65-9D91-7224C49458BB}">
                  <c15:layout>
                    <c:manualLayout>
                      <c:w val="0.1680591995383956"/>
                      <c:h val="0.11448601138081393"/>
                    </c:manualLayout>
                  </c15:layout>
                </c:ext>
                <c:ext xmlns:c16="http://schemas.microsoft.com/office/drawing/2014/chart" uri="{C3380CC4-5D6E-409C-BE32-E72D297353CC}">
                  <c16:uniqueId val="{00000001-5295-485B-AC32-76D733AEC19E}"/>
                </c:ext>
              </c:extLst>
            </c:dLbl>
            <c:dLbl>
              <c:idx val="2"/>
              <c:layout>
                <c:manualLayout>
                  <c:x val="3.3359498504294927E-2"/>
                  <c:y val="-0.1816239469028826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295-485B-AC32-76D733AEC19E}"/>
                </c:ext>
              </c:extLst>
            </c:dLbl>
            <c:dLbl>
              <c:idx val="3"/>
              <c:layout>
                <c:manualLayout>
                  <c:x val="0.14455782685194468"/>
                  <c:y val="0.3178419070800446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295-485B-AC32-76D733AEC19E}"/>
                </c:ext>
              </c:extLst>
            </c:dLbl>
            <c:dLbl>
              <c:idx val="4"/>
              <c:layout>
                <c:manualLayout>
                  <c:x val="-6.6718997008589853E-2"/>
                  <c:y val="0.290598315044612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295-485B-AC32-76D733AEC19E}"/>
                </c:ext>
              </c:extLst>
            </c:dLbl>
            <c:dLbl>
              <c:idx val="5"/>
              <c:layout>
                <c:manualLayout>
                  <c:x val="4.1699373130368658E-2"/>
                  <c:y val="0.163461552212594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295-485B-AC32-76D733AEC19E}"/>
                </c:ext>
              </c:extLst>
            </c:dLbl>
            <c:dLbl>
              <c:idx val="6"/>
              <c:layout>
                <c:manualLayout>
                  <c:x val="-0.15845761789540089"/>
                  <c:y val="-0.1407585588497340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295-485B-AC32-76D733AEC19E}"/>
                </c:ext>
              </c:extLst>
            </c:dLbl>
            <c:dLbl>
              <c:idx val="7"/>
              <c:layout>
                <c:manualLayout>
                  <c:x val="-0.16957745073016584"/>
                  <c:y val="0.1997863415931709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295-485B-AC32-76D733AEC19E}"/>
                </c:ext>
              </c:extLst>
            </c:dLbl>
            <c:spPr>
              <a:solidFill>
                <a:sysClr val="windowText" lastClr="000000">
                  <a:lumMod val="15000"/>
                  <a:lumOff val="85000"/>
                </a:sysClr>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c15:spPr>
                <c15:showLeaderLines val="0"/>
              </c:ext>
            </c:extLst>
          </c:dLbls>
          <c:xVal>
            <c:numRef>
              <c:f>'FLOPS PER'!$V$11:$V$18</c:f>
              <c:numCache>
                <c:formatCode>0.00</c:formatCode>
                <c:ptCount val="8"/>
                <c:pt idx="0">
                  <c:v>34878.848042468482</c:v>
                </c:pt>
                <c:pt idx="1">
                  <c:v>287.0872554934806</c:v>
                </c:pt>
                <c:pt idx="2">
                  <c:v>42.421025175277883</c:v>
                </c:pt>
                <c:pt idx="3">
                  <c:v>30.309784682361133</c:v>
                </c:pt>
                <c:pt idx="4">
                  <c:v>30.15283330585018</c:v>
                </c:pt>
                <c:pt idx="5">
                  <c:v>115.89909953194061</c:v>
                </c:pt>
                <c:pt idx="6">
                  <c:v>24.666650984032323</c:v>
                </c:pt>
                <c:pt idx="7">
                  <c:v>11.949034943862747</c:v>
                </c:pt>
              </c:numCache>
            </c:numRef>
          </c:xVal>
          <c:yVal>
            <c:numRef>
              <c:f>'FLOPS PER'!$Q$11:$Q$18</c:f>
              <c:numCache>
                <c:formatCode>0.000E+00</c:formatCode>
                <c:ptCount val="8"/>
                <c:pt idx="0">
                  <c:v>2953000329.9218931</c:v>
                </c:pt>
                <c:pt idx="1">
                  <c:v>113796896.05388525</c:v>
                </c:pt>
                <c:pt idx="2">
                  <c:v>29106132.71165511</c:v>
                </c:pt>
                <c:pt idx="3">
                  <c:v>20830887.888544861</c:v>
                </c:pt>
                <c:pt idx="4">
                  <c:v>20763238.278569855</c:v>
                </c:pt>
                <c:pt idx="5">
                  <c:v>113884018.32795206</c:v>
                </c:pt>
                <c:pt idx="6">
                  <c:v>38077998.80206953</c:v>
                </c:pt>
                <c:pt idx="7">
                  <c:v>20229547.269908123</c:v>
                </c:pt>
              </c:numCache>
            </c:numRef>
          </c:yVal>
          <c:smooth val="0"/>
          <c:extLst>
            <c:ext xmlns:c16="http://schemas.microsoft.com/office/drawing/2014/chart" uri="{C3380CC4-5D6E-409C-BE32-E72D297353CC}">
              <c16:uniqueId val="{00000008-5295-485B-AC32-76D733AEC19E}"/>
            </c:ext>
          </c:extLst>
        </c:ser>
        <c:dLbls>
          <c:showLegendKey val="0"/>
          <c:showVal val="1"/>
          <c:showCatName val="0"/>
          <c:showSerName val="0"/>
          <c:showPercent val="0"/>
          <c:showBubbleSize val="0"/>
        </c:dLbls>
        <c:axId val="148036992"/>
        <c:axId val="148305792"/>
      </c:scatterChart>
      <c:valAx>
        <c:axId val="148036992"/>
        <c:scaling>
          <c:logBase val="10"/>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Ops/mem TRANS.</a:t>
                </a:r>
              </a:p>
            </c:rich>
          </c:tx>
          <c:overlay val="0"/>
          <c:spPr>
            <a:noFill/>
            <a:ln>
              <a:noFill/>
            </a:ln>
            <a:effectLst/>
          </c:spPr>
        </c:title>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148305792"/>
        <c:crosses val="autoZero"/>
        <c:crossBetween val="midCat"/>
      </c:valAx>
      <c:valAx>
        <c:axId val="148305792"/>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FLOPS</a:t>
                </a:r>
              </a:p>
            </c:rich>
          </c:tx>
          <c:overlay val="0"/>
          <c:spPr>
            <a:noFill/>
            <a:ln>
              <a:noFill/>
            </a:ln>
            <a:effectLst/>
          </c:spPr>
        </c:title>
        <c:numFmt formatCode="0.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036992"/>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w="9525" cap="flat" cmpd="sng" algn="ctr">
      <a:solidFill>
        <a:schemeClr val="tx1">
          <a:lumMod val="15000"/>
          <a:lumOff val="85000"/>
        </a:schemeClr>
      </a:solidFill>
      <a:round/>
    </a:ln>
    <a:effectLst/>
  </c:spPr>
  <c:txPr>
    <a:bodyPr/>
    <a:lstStyle/>
    <a:p>
      <a:pPr>
        <a:defRPr/>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000" b="0" i="0" u="none" strike="noStrike" kern="1200" spc="0" normalizeH="0" baseline="0">
                <a:solidFill>
                  <a:schemeClr val="tx1">
                    <a:lumMod val="65000"/>
                    <a:lumOff val="35000"/>
                  </a:schemeClr>
                </a:solidFill>
                <a:latin typeface="+mj-lt"/>
                <a:ea typeface="+mj-ea"/>
                <a:cs typeface="+mj-cs"/>
              </a:defRPr>
            </a:pPr>
            <a:r>
              <a:rPr lang="en-US"/>
              <a:t>Simulation Performance </a:t>
            </a:r>
          </a:p>
        </c:rich>
      </c:tx>
      <c:overlay val="0"/>
      <c:spPr>
        <a:noFill/>
        <a:ln>
          <a:noFill/>
        </a:ln>
        <a:effectLst/>
      </c:spPr>
      <c:txPr>
        <a:bodyPr rot="0" spcFirstLastPara="1" vertOverflow="ellipsis" vert="horz" wrap="square" anchor="ctr" anchorCtr="1"/>
        <a:lstStyle/>
        <a:p>
          <a:pPr>
            <a:defRPr sz="2000" b="0" i="0" u="none" strike="noStrike" kern="1200" spc="0" normalizeH="0" baseline="0">
              <a:solidFill>
                <a:schemeClr val="tx1">
                  <a:lumMod val="65000"/>
                  <a:lumOff val="35000"/>
                </a:schemeClr>
              </a:solidFill>
              <a:latin typeface="+mj-lt"/>
              <a:ea typeface="+mj-ea"/>
              <a:cs typeface="+mj-cs"/>
            </a:defRPr>
          </a:pPr>
          <a:endParaRPr lang="en-US"/>
        </a:p>
      </c:txPr>
    </c:title>
    <c:autoTitleDeleted val="0"/>
    <c:plotArea>
      <c:layout/>
      <c:scatterChart>
        <c:scatterStyle val="lineMarker"/>
        <c:varyColors val="0"/>
        <c:ser>
          <c:idx val="0"/>
          <c:order val="0"/>
          <c:tx>
            <c:v>FLOPS</c:v>
          </c:tx>
          <c:spPr>
            <a:ln w="25400" cap="flat" cmpd="dbl" algn="ctr">
              <a:noFill/>
              <a:round/>
            </a:ln>
            <a:effectLst/>
          </c:spPr>
          <c:marker>
            <c:symbol val="circle"/>
            <c:size val="6"/>
            <c:spPr>
              <a:noFill/>
              <a:ln w="34925" cap="flat" cmpd="dbl" algn="ctr">
                <a:solidFill>
                  <a:schemeClr val="accent1">
                    <a:lumMod val="75000"/>
                    <a:alpha val="70000"/>
                  </a:schemeClr>
                </a:solidFill>
                <a:round/>
              </a:ln>
              <a:effectLst/>
            </c:spPr>
          </c:marker>
          <c:dLbls>
            <c:dLbl>
              <c:idx val="0"/>
              <c:layout>
                <c:manualLayout>
                  <c:x val="-1.6679749252147463E-2"/>
                  <c:y val="0.2633547230091798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0-0E00-4CBB-A498-115033F0830E}"/>
                </c:ext>
              </c:extLst>
            </c:dLbl>
            <c:dLbl>
              <c:idx val="1"/>
              <c:layout>
                <c:manualLayout>
                  <c:x val="4.5869310443405517E-2"/>
                  <c:y val="-7.7190177433725138E-2"/>
                </c:manualLayout>
              </c:layout>
              <c:showLegendKey val="0"/>
              <c:showVal val="1"/>
              <c:showCatName val="1"/>
              <c:showSerName val="0"/>
              <c:showPercent val="0"/>
              <c:showBubbleSize val="0"/>
              <c:extLst>
                <c:ext xmlns:c15="http://schemas.microsoft.com/office/drawing/2012/chart" uri="{CE6537A1-D6FC-4f65-9D91-7224C49458BB}">
                  <c15:layout>
                    <c:manualLayout>
                      <c:w val="0.1680591995383956"/>
                      <c:h val="0.11448601138081393"/>
                    </c:manualLayout>
                  </c15:layout>
                </c:ext>
                <c:ext xmlns:c16="http://schemas.microsoft.com/office/drawing/2014/chart" uri="{C3380CC4-5D6E-409C-BE32-E72D297353CC}">
                  <c16:uniqueId val="{00000001-0E00-4CBB-A498-115033F0830E}"/>
                </c:ext>
              </c:extLst>
            </c:dLbl>
            <c:dLbl>
              <c:idx val="2"/>
              <c:layout>
                <c:manualLayout>
                  <c:x val="3.3359498504294927E-2"/>
                  <c:y val="-0.1816239469028826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2-0E00-4CBB-A498-115033F0830E}"/>
                </c:ext>
              </c:extLst>
            </c:dLbl>
            <c:dLbl>
              <c:idx val="3"/>
              <c:layout>
                <c:manualLayout>
                  <c:x val="0.14455782685194468"/>
                  <c:y val="0.3178419070800446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3-0E00-4CBB-A498-115033F0830E}"/>
                </c:ext>
              </c:extLst>
            </c:dLbl>
            <c:dLbl>
              <c:idx val="4"/>
              <c:layout>
                <c:manualLayout>
                  <c:x val="-6.6718997008589853E-2"/>
                  <c:y val="0.2905983150446122"/>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4-0E00-4CBB-A498-115033F0830E}"/>
                </c:ext>
              </c:extLst>
            </c:dLbl>
            <c:dLbl>
              <c:idx val="5"/>
              <c:layout>
                <c:manualLayout>
                  <c:x val="4.1699373130368658E-2"/>
                  <c:y val="0.163461552212594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5-0E00-4CBB-A498-115033F0830E}"/>
                </c:ext>
              </c:extLst>
            </c:dLbl>
            <c:dLbl>
              <c:idx val="6"/>
              <c:layout>
                <c:manualLayout>
                  <c:x val="-0.15845761789540089"/>
                  <c:y val="-0.14075855884973409"/>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6-0E00-4CBB-A498-115033F0830E}"/>
                </c:ext>
              </c:extLst>
            </c:dLbl>
            <c:dLbl>
              <c:idx val="7"/>
              <c:layout>
                <c:manualLayout>
                  <c:x val="-0.16957745073016584"/>
                  <c:y val="0.19978634159317094"/>
                </c:manualLayout>
              </c:layout>
              <c:showLegendKey val="0"/>
              <c:showVal val="1"/>
              <c:showCatName val="1"/>
              <c:showSerName val="0"/>
              <c:showPercent val="0"/>
              <c:showBubbleSize val="0"/>
              <c:extLst>
                <c:ext xmlns:c15="http://schemas.microsoft.com/office/drawing/2012/chart" uri="{CE6537A1-D6FC-4f65-9D91-7224C49458BB}"/>
                <c:ext xmlns:c16="http://schemas.microsoft.com/office/drawing/2014/chart" uri="{C3380CC4-5D6E-409C-BE32-E72D297353CC}">
                  <c16:uniqueId val="{00000007-0E00-4CBB-A498-115033F0830E}"/>
                </c:ext>
              </c:extLst>
            </c:dLbl>
            <c:spPr>
              <a:solidFill>
                <a:sysClr val="windowText" lastClr="000000">
                  <a:lumMod val="15000"/>
                  <a:lumOff val="85000"/>
                </a:sysClr>
              </a:solidFill>
              <a:ln>
                <a:noFill/>
              </a:ln>
              <a:effectLst/>
            </c:spPr>
            <c:txPr>
              <a:bodyPr rot="0" spcFirstLastPara="1" vertOverflow="clip" horzOverflow="clip" vert="horz" wrap="square" lIns="38100" tIns="19050" rIns="38100" bIns="19050" anchor="ctr" anchorCtr="1">
                <a:spAutoFit/>
              </a:bodyPr>
              <a:lstStyle/>
              <a:p>
                <a:pPr>
                  <a:defRPr sz="9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1"/>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xVal>
            <c:numRef>
              <c:f>'FLOPS PER'!$V$11:$V$18</c:f>
              <c:numCache>
                <c:formatCode>0.00</c:formatCode>
                <c:ptCount val="8"/>
                <c:pt idx="0">
                  <c:v>34878.848042468482</c:v>
                </c:pt>
                <c:pt idx="1">
                  <c:v>287.0872554934806</c:v>
                </c:pt>
                <c:pt idx="2">
                  <c:v>42.421025175277883</c:v>
                </c:pt>
                <c:pt idx="3">
                  <c:v>30.309784682361133</c:v>
                </c:pt>
                <c:pt idx="4">
                  <c:v>30.15283330585018</c:v>
                </c:pt>
                <c:pt idx="5">
                  <c:v>115.89909953194061</c:v>
                </c:pt>
                <c:pt idx="6">
                  <c:v>24.666650984032323</c:v>
                </c:pt>
                <c:pt idx="7">
                  <c:v>11.949034943862747</c:v>
                </c:pt>
              </c:numCache>
            </c:numRef>
          </c:xVal>
          <c:yVal>
            <c:numRef>
              <c:f>'FLOPS PER'!$P$11:$P$18</c:f>
              <c:numCache>
                <c:formatCode>0.000E+00</c:formatCode>
                <c:ptCount val="8"/>
                <c:pt idx="0">
                  <c:v>2931088388.2308512</c:v>
                </c:pt>
                <c:pt idx="1">
                  <c:v>128468730.12857059</c:v>
                </c:pt>
                <c:pt idx="2">
                  <c:v>37156867.953477502</c:v>
                </c:pt>
                <c:pt idx="3">
                  <c:v>26645628.411264069</c:v>
                </c:pt>
                <c:pt idx="4">
                  <c:v>26574104.478984877</c:v>
                </c:pt>
                <c:pt idx="5">
                  <c:v>176322800.70403287</c:v>
                </c:pt>
                <c:pt idx="6">
                  <c:v>87677642.295135751</c:v>
                </c:pt>
                <c:pt idx="7">
                  <c:v>3391932.9864050522</c:v>
                </c:pt>
              </c:numCache>
            </c:numRef>
          </c:yVal>
          <c:smooth val="0"/>
          <c:extLst>
            <c:ext xmlns:c16="http://schemas.microsoft.com/office/drawing/2014/chart" uri="{C3380CC4-5D6E-409C-BE32-E72D297353CC}">
              <c16:uniqueId val="{00000008-0E00-4CBB-A498-115033F0830E}"/>
            </c:ext>
          </c:extLst>
        </c:ser>
        <c:dLbls>
          <c:showLegendKey val="0"/>
          <c:showVal val="1"/>
          <c:showCatName val="0"/>
          <c:showSerName val="0"/>
          <c:showPercent val="0"/>
          <c:showBubbleSize val="0"/>
        </c:dLbls>
        <c:axId val="148097280"/>
        <c:axId val="148276736"/>
      </c:scatterChart>
      <c:valAx>
        <c:axId val="148097280"/>
        <c:scaling>
          <c:logBase val="10"/>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Ops/mem TRANS.</a:t>
                </a:r>
              </a:p>
            </c:rich>
          </c:tx>
          <c:overlay val="0"/>
          <c:spPr>
            <a:noFill/>
            <a:ln>
              <a:noFill/>
            </a:ln>
            <a:effectLst/>
          </c:spPr>
          <c:txPr>
            <a:bodyPr rot="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0.00"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cap="none" spc="0" normalizeH="0" baseline="0">
                <a:solidFill>
                  <a:schemeClr val="tx1">
                    <a:lumMod val="65000"/>
                    <a:lumOff val="35000"/>
                  </a:schemeClr>
                </a:solidFill>
                <a:latin typeface="+mn-lt"/>
                <a:ea typeface="+mn-ea"/>
                <a:cs typeface="+mn-cs"/>
              </a:defRPr>
            </a:pPr>
            <a:endParaRPr lang="en-US"/>
          </a:p>
        </c:txPr>
        <c:crossAx val="148276736"/>
        <c:crosses val="autoZero"/>
        <c:crossBetween val="midCat"/>
      </c:valAx>
      <c:valAx>
        <c:axId val="148276736"/>
        <c:scaling>
          <c:logBase val="10"/>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title>
          <c:tx>
            <c:rich>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r>
                  <a:rPr lang="en-US"/>
                  <a:t>FLOPS</a:t>
                </a:r>
              </a:p>
            </c:rich>
          </c:tx>
          <c:overlay val="0"/>
          <c:spPr>
            <a:noFill/>
            <a:ln>
              <a:noFill/>
            </a:ln>
            <a:effectLst/>
          </c:spPr>
          <c:txPr>
            <a:bodyPr rot="-5400000" spcFirstLastPara="1" vertOverflow="ellipsis" vert="horz" wrap="square" anchor="ctr" anchorCtr="1"/>
            <a:lstStyle/>
            <a:p>
              <a:pPr>
                <a:defRPr sz="900" b="0" i="0" u="none" strike="noStrike" kern="1200" cap="all" baseline="0">
                  <a:solidFill>
                    <a:schemeClr val="tx1">
                      <a:lumMod val="65000"/>
                      <a:lumOff val="35000"/>
                    </a:schemeClr>
                  </a:solidFill>
                  <a:latin typeface="+mn-lt"/>
                  <a:ea typeface="+mn-ea"/>
                  <a:cs typeface="+mn-cs"/>
                </a:defRPr>
              </a:pPr>
              <a:endParaRPr lang="en-US"/>
            </a:p>
          </c:txPr>
        </c:title>
        <c:numFmt formatCode="0.000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4809728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3">
  <cs:axisTitle>
    <cs:lnRef idx="0"/>
    <cs:fillRef idx="0"/>
    <cs:effectRef idx="0"/>
    <cs:fontRef idx="minor">
      <a:schemeClr val="tx1">
        <a:lumMod val="65000"/>
        <a:lumOff val="35000"/>
      </a:schemeClr>
    </cs:fontRef>
    <cs:defRPr sz="900"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b="0" kern="1200" cap="none" spc="0" normalizeH="0" baseline="0"/>
  </cs:categoryAxis>
  <cs:chartArea mods="allowNoFillOverride allowNoLineOverride">
    <cs:lnRef idx="0"/>
    <cs:fillRef idx="0"/>
    <cs:effectRef idx="0"/>
    <cs:fontRef idx="minor">
      <a:schemeClr val="tx1">
        <a:lumMod val="65000"/>
        <a:lumOff val="35000"/>
      </a:schemeClr>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900"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5400" cap="flat" cmpd="dbl" algn="ctr">
        <a:solidFill>
          <a:schemeClr val="phClr">
            <a:alpha val="50000"/>
          </a:schemeClr>
        </a:solidFill>
        <a:round/>
      </a:ln>
    </cs:spPr>
  </cs:dataPointLine>
  <cs:dataPointMarker>
    <cs:lnRef idx="0">
      <cs:styleClr val="auto"/>
    </cs:lnRef>
    <cs:fillRef idx="0">
      <cs:styleClr val="auto"/>
    </cs:fillRef>
    <cs:effectRef idx="0"/>
    <cs:fontRef idx="minor">
      <a:schemeClr val="dk1"/>
    </cs:fontRef>
    <cs:spPr>
      <a:ln w="34925" cap="flat" cmpd="dbl" algn="ctr">
        <a:solidFill>
          <a:schemeClr val="phClr">
            <a:lumMod val="75000"/>
            <a:alpha val="70000"/>
          </a:scheme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000" kern="1200" spc="0" normalizeH="0" baseline="0"/>
  </cs:title>
  <cs:trendline>
    <cs:lnRef idx="0">
      <cs:styleClr val="0"/>
    </cs:lnRef>
    <cs:fillRef idx="0"/>
    <cs:effectRef idx="0"/>
    <cs:fontRef idx="minor">
      <a:schemeClr val="tx1"/>
    </cs:fontRef>
    <cs:spPr>
      <a:ln w="38100" cap="rnd" cmpd="sng" algn="ctr">
        <a:solidFill>
          <a:schemeClr val="phClr">
            <a:lumMod val="75000"/>
            <a:alpha val="25000"/>
          </a:schemeClr>
        </a:solidFill>
        <a:round/>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900" b="0" kern="1200"/>
  </cs:valueAxis>
  <cs:wall>
    <cs:lnRef idx="0"/>
    <cs:fillRef idx="0"/>
    <cs:effectRef idx="0"/>
    <cs:fontRef idx="minor">
      <a:schemeClr val="dk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5662AD0-0089-448C-8646-4936C53E81FF}" type="datetimeFigureOut">
              <a:rPr lang="en-US" smtClean="0"/>
              <a:t>5/8/2019</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C35B9CF-2EAB-4FC2-98B6-0F8C83802649}" type="slidenum">
              <a:rPr lang="en-US" smtClean="0"/>
              <a:t>‹#›</a:t>
            </a:fld>
            <a:endParaRPr lang="en-US"/>
          </a:p>
        </p:txBody>
      </p:sp>
    </p:spTree>
    <p:extLst>
      <p:ext uri="{BB962C8B-B14F-4D97-AF65-F5344CB8AC3E}">
        <p14:creationId xmlns:p14="http://schemas.microsoft.com/office/powerpoint/2010/main" val="20671717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8A9D02F-E466-47B2-9FBF-F851CFB7BC29}" type="datetimeFigureOut">
              <a:rPr lang="en-US" smtClean="0"/>
              <a:t>5/8/2019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59FC6D-4F0B-4E2C-89C2-3A4905013423}" type="slidenum">
              <a:rPr lang="en-US" smtClean="0"/>
              <a:t>‹#›</a:t>
            </a:fld>
            <a:endParaRPr lang="en-US"/>
          </a:p>
        </p:txBody>
      </p:sp>
    </p:spTree>
    <p:extLst>
      <p:ext uri="{BB962C8B-B14F-4D97-AF65-F5344CB8AC3E}">
        <p14:creationId xmlns:p14="http://schemas.microsoft.com/office/powerpoint/2010/main" val="28462196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5172074" y="2565400"/>
            <a:ext cx="5495926" cy="1828800"/>
          </a:xfrm>
        </p:spPr>
        <p:txBody>
          <a:bodyPr anchor="b">
            <a:noAutofit/>
          </a:bodyPr>
          <a:lstStyle>
            <a:lvl1pPr algn="l">
              <a:defRPr sz="4800"/>
            </a:lvl1pPr>
          </a:lstStyle>
          <a:p>
            <a:r>
              <a:rPr lang="en-US" dirty="0"/>
              <a:t>Title is Rockwell 48 </a:t>
            </a:r>
            <a:r>
              <a:rPr lang="en-US" dirty="0" err="1"/>
              <a:t>pt</a:t>
            </a:r>
            <a:endParaRPr lang="en-US" dirty="0"/>
          </a:p>
        </p:txBody>
      </p:sp>
      <p:sp>
        <p:nvSpPr>
          <p:cNvPr id="3" name="Subtitle 2"/>
          <p:cNvSpPr>
            <a:spLocks noGrp="1"/>
          </p:cNvSpPr>
          <p:nvPr>
            <p:ph type="subTitle" idx="1" hasCustomPrompt="1"/>
          </p:nvPr>
        </p:nvSpPr>
        <p:spPr>
          <a:xfrm>
            <a:off x="5172074" y="5111750"/>
            <a:ext cx="5495926" cy="438150"/>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Subtitle is in Arial Bold 24 </a:t>
            </a:r>
            <a:r>
              <a:rPr lang="en-US" dirty="0" err="1"/>
              <a:t>pt</a:t>
            </a:r>
            <a:endParaRPr lang="en-US" dirty="0"/>
          </a:p>
        </p:txBody>
      </p:sp>
      <p:sp>
        <p:nvSpPr>
          <p:cNvPr id="6" name="Slide Number Placeholder 5"/>
          <p:cNvSpPr>
            <a:spLocks noGrp="1"/>
          </p:cNvSpPr>
          <p:nvPr>
            <p:ph type="sldNum" sz="quarter" idx="12"/>
          </p:nvPr>
        </p:nvSpPr>
        <p:spPr/>
        <p:txBody>
          <a:bodyPr/>
          <a:lstStyle/>
          <a:p>
            <a:fld id="{89A07FDE-CF23-4DF4-993F-F0A8407421BC}" type="slidenum">
              <a:rPr lang="en-US" smtClean="0"/>
              <a:t>‹#›</a:t>
            </a:fld>
            <a:endParaRPr lang="en-US" dirty="0"/>
          </a:p>
        </p:txBody>
      </p:sp>
      <p:sp>
        <p:nvSpPr>
          <p:cNvPr id="5" name="Text Placeholder 4"/>
          <p:cNvSpPr>
            <a:spLocks noGrp="1"/>
          </p:cNvSpPr>
          <p:nvPr>
            <p:ph type="body" sz="quarter" idx="13" hasCustomPrompt="1"/>
          </p:nvPr>
        </p:nvSpPr>
        <p:spPr>
          <a:xfrm>
            <a:off x="5172074" y="5549900"/>
            <a:ext cx="5495926" cy="449263"/>
          </a:xfrm>
        </p:spPr>
        <p:txBody>
          <a:bodyPr/>
          <a:lstStyle>
            <a:lvl1pPr marL="0" indent="0">
              <a:buNone/>
              <a:defRPr sz="2200" b="0" baseline="0"/>
            </a:lvl1pPr>
          </a:lstStyle>
          <a:p>
            <a:pPr lvl="0"/>
            <a:r>
              <a:rPr lang="en-US" dirty="0"/>
              <a:t>Second subtitle in Arial 22 </a:t>
            </a:r>
            <a:r>
              <a:rPr lang="en-US" dirty="0" err="1"/>
              <a:t>pt</a:t>
            </a:r>
            <a:endParaRPr lang="en-US" dirty="0"/>
          </a:p>
        </p:txBody>
      </p:sp>
      <p:sp>
        <p:nvSpPr>
          <p:cNvPr id="4" name="TextBox 3"/>
          <p:cNvSpPr txBox="1"/>
          <p:nvPr userDrawn="1"/>
        </p:nvSpPr>
        <p:spPr>
          <a:xfrm>
            <a:off x="428625" y="4029074"/>
            <a:ext cx="1514475" cy="338554"/>
          </a:xfrm>
          <a:prstGeom prst="rect">
            <a:avLst/>
          </a:prstGeom>
          <a:noFill/>
        </p:spPr>
        <p:txBody>
          <a:bodyPr wrap="square" rtlCol="0">
            <a:spAutoFit/>
          </a:bodyPr>
          <a:lstStyle/>
          <a:p>
            <a:r>
              <a:rPr lang="en-US" sz="800" dirty="0">
                <a:solidFill>
                  <a:schemeClr val="bg1"/>
                </a:solidFill>
                <a:latin typeface="Arial" panose="020B0604020202020204" pitchFamily="34" charset="0"/>
                <a:cs typeface="Arial" panose="020B0604020202020204" pitchFamily="34" charset="0"/>
              </a:rPr>
              <a:t>Background design is of Cal Poly Pomona logo</a:t>
            </a:r>
          </a:p>
        </p:txBody>
      </p:sp>
    </p:spTree>
    <p:extLst>
      <p:ext uri="{BB962C8B-B14F-4D97-AF65-F5344CB8AC3E}">
        <p14:creationId xmlns:p14="http://schemas.microsoft.com/office/powerpoint/2010/main" val="1663811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28700" y="365125"/>
            <a:ext cx="10325100" cy="1325563"/>
          </a:xfrm>
        </p:spPr>
        <p:txBody>
          <a:bodyPr/>
          <a:lstStyle>
            <a:lvl1pPr>
              <a:defRPr/>
            </a:lvl1pPr>
          </a:lstStyle>
          <a:p>
            <a:r>
              <a:rPr lang="en-US" dirty="0"/>
              <a:t>Title of the slide</a:t>
            </a:r>
          </a:p>
        </p:txBody>
      </p:sp>
      <p:sp>
        <p:nvSpPr>
          <p:cNvPr id="3" name="Content Placeholder 2"/>
          <p:cNvSpPr>
            <a:spLocks noGrp="1"/>
          </p:cNvSpPr>
          <p:nvPr>
            <p:ph idx="1" hasCustomPrompt="1"/>
          </p:nvPr>
        </p:nvSpPr>
        <p:spPr>
          <a:xfrm>
            <a:off x="1028700" y="1825625"/>
            <a:ext cx="10325100" cy="4351338"/>
          </a:xfrm>
        </p:spPr>
        <p:txBody>
          <a:bodyPr/>
          <a:lstStyle>
            <a:lvl1pPr>
              <a:defRPr baseline="0"/>
            </a:lvl1pPr>
          </a:lstStyle>
          <a:p>
            <a:pPr lvl="0"/>
            <a:r>
              <a:rPr lang="en-US" dirty="0"/>
              <a:t>Text goes here and here and here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a:xfrm>
            <a:off x="1028700" y="6356350"/>
            <a:ext cx="2552700" cy="365125"/>
          </a:xfrm>
        </p:spPr>
        <p:txBody>
          <a:bodyPr/>
          <a:lstStyle/>
          <a:p>
            <a:fld id="{6F6D4709-116E-4040-8A22-7290A0EF90CB}" type="datetime1">
              <a:rPr lang="en-US" smtClean="0"/>
              <a:t>5/8/2019</a:t>
            </a:fld>
            <a:endParaRPr lang="en-US" dirty="0"/>
          </a:p>
        </p:txBody>
      </p:sp>
    </p:spTree>
    <p:extLst>
      <p:ext uri="{BB962C8B-B14F-4D97-AF65-F5344CB8AC3E}">
        <p14:creationId xmlns:p14="http://schemas.microsoft.com/office/powerpoint/2010/main" val="42530475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361227" y="6356350"/>
            <a:ext cx="3830771" cy="501649"/>
          </a:xfrm>
          <a:prstGeom prst="rect">
            <a:avLst/>
          </a:prstGeom>
        </p:spPr>
      </p:pic>
      <p:sp>
        <p:nvSpPr>
          <p:cNvPr id="2" name="Title 1"/>
          <p:cNvSpPr>
            <a:spLocks noGrp="1"/>
          </p:cNvSpPr>
          <p:nvPr>
            <p:ph type="title" hasCustomPrompt="1"/>
          </p:nvPr>
        </p:nvSpPr>
        <p:spPr/>
        <p:txBody>
          <a:bodyPr/>
          <a:lstStyle>
            <a:lvl1pPr>
              <a:defRPr/>
            </a:lvl1pPr>
          </a:lstStyle>
          <a:p>
            <a:r>
              <a:rPr lang="en-US" dirty="0"/>
              <a:t>Title of the slide goes here</a:t>
            </a:r>
          </a:p>
        </p:txBody>
      </p:sp>
      <p:sp>
        <p:nvSpPr>
          <p:cNvPr id="3" name="Content Placeholder 2"/>
          <p:cNvSpPr>
            <a:spLocks noGrp="1"/>
          </p:cNvSpPr>
          <p:nvPr>
            <p:ph idx="1" hasCustomPrompt="1"/>
          </p:nvPr>
        </p:nvSpPr>
        <p:spPr/>
        <p:txBody>
          <a:bodyPr/>
          <a:lstStyle>
            <a:lvl1pPr>
              <a:defRPr baseline="0"/>
            </a:lvl1pPr>
            <a:lvl2pPr>
              <a:defRPr/>
            </a:lvl2pPr>
            <a:lvl3pPr>
              <a:defRPr/>
            </a:lvl3pPr>
            <a:lvl4pPr>
              <a:defRPr/>
            </a:lvl4pPr>
            <a:lvl5pPr>
              <a:defRPr baseline="0"/>
            </a:lvl5pPr>
          </a:lstStyle>
          <a:p>
            <a:pPr lvl="0"/>
            <a:r>
              <a:rPr lang="en-US" dirty="0"/>
              <a:t>Top level bullet point</a:t>
            </a:r>
          </a:p>
          <a:p>
            <a:pPr lvl="1"/>
            <a:r>
              <a:rPr lang="en-US" dirty="0"/>
              <a:t>Second level bullet point</a:t>
            </a:r>
          </a:p>
          <a:p>
            <a:pPr lvl="2"/>
            <a:r>
              <a:rPr lang="en-US" dirty="0"/>
              <a:t>Third level bullet point</a:t>
            </a:r>
          </a:p>
          <a:p>
            <a:pPr lvl="3"/>
            <a:r>
              <a:rPr lang="en-US" dirty="0"/>
              <a:t>Fourth level bullet point</a:t>
            </a:r>
          </a:p>
          <a:p>
            <a:pPr lvl="4"/>
            <a:r>
              <a:rPr lang="en-US" dirty="0"/>
              <a:t>Fifth level bullet point</a:t>
            </a:r>
          </a:p>
          <a:p>
            <a:pPr lvl="4"/>
            <a:endParaRPr lang="en-US" dirty="0"/>
          </a:p>
          <a:p>
            <a:pPr lvl="0"/>
            <a:r>
              <a:rPr lang="en-US" dirty="0"/>
              <a:t>You’ll notice an optional slide # in the bottom right corner. It goes in the blue box.</a:t>
            </a:r>
          </a:p>
        </p:txBody>
      </p:sp>
      <p:sp>
        <p:nvSpPr>
          <p:cNvPr id="4" name="Date Placeholder 3"/>
          <p:cNvSpPr>
            <a:spLocks noGrp="1"/>
          </p:cNvSpPr>
          <p:nvPr>
            <p:ph type="dt" sz="half" idx="10"/>
          </p:nvPr>
        </p:nvSpPr>
        <p:spPr/>
        <p:txBody>
          <a:bodyPr/>
          <a:lstStyle/>
          <a:p>
            <a:fld id="{FDF249CD-ADB3-4250-A7B0-4F72265F4296}" type="datetime1">
              <a:rPr lang="en-US" smtClean="0"/>
              <a:t>5/8/2019</a:t>
            </a:fld>
            <a:endParaRPr lang="en-US" dirty="0"/>
          </a:p>
        </p:txBody>
      </p:sp>
      <p:sp>
        <p:nvSpPr>
          <p:cNvPr id="6" name="Slide Number Placeholder 5"/>
          <p:cNvSpPr>
            <a:spLocks noGrp="1"/>
          </p:cNvSpPr>
          <p:nvPr>
            <p:ph type="sldNum" sz="quarter" idx="12"/>
          </p:nvPr>
        </p:nvSpPr>
        <p:spPr>
          <a:xfrm>
            <a:off x="11696698" y="6424611"/>
            <a:ext cx="495300" cy="365125"/>
          </a:xfrm>
        </p:spPr>
        <p:txBody>
          <a:bodyPr/>
          <a:lstStyle>
            <a:lvl1pPr>
              <a:defRPr>
                <a:solidFill>
                  <a:schemeClr val="bg1"/>
                </a:solidFill>
              </a:defRPr>
            </a:lvl1pPr>
          </a:lstStyle>
          <a:p>
            <a:fld id="{89A07FDE-CF23-4DF4-993F-F0A8407421BC}" type="slidenum">
              <a:rPr lang="en-US" smtClean="0"/>
              <a:pPr/>
              <a:t>‹#›</a:t>
            </a:fld>
            <a:endParaRPr lang="en-US" dirty="0"/>
          </a:p>
        </p:txBody>
      </p:sp>
    </p:spTree>
    <p:extLst>
      <p:ext uri="{BB962C8B-B14F-4D97-AF65-F5344CB8AC3E}">
        <p14:creationId xmlns:p14="http://schemas.microsoft.com/office/powerpoint/2010/main" val="175744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47750" y="1709738"/>
            <a:ext cx="10299700" cy="2852737"/>
          </a:xfrm>
        </p:spPr>
        <p:txBody>
          <a:bodyPr anchor="b"/>
          <a:lstStyle>
            <a:lvl1pPr>
              <a:defRPr sz="6000"/>
            </a:lvl1pPr>
          </a:lstStyle>
          <a:p>
            <a:r>
              <a:rPr lang="en-US" dirty="0"/>
              <a:t>Section header </a:t>
            </a:r>
            <a:br>
              <a:rPr lang="en-US" dirty="0"/>
            </a:br>
            <a:r>
              <a:rPr lang="en-US" dirty="0" err="1"/>
              <a:t>Rockewell</a:t>
            </a:r>
            <a:r>
              <a:rPr lang="en-US" dirty="0"/>
              <a:t> 60 </a:t>
            </a:r>
            <a:r>
              <a:rPr lang="en-US" dirty="0" err="1"/>
              <a:t>pt</a:t>
            </a:r>
            <a:br>
              <a:rPr lang="en-US" dirty="0"/>
            </a:br>
            <a:r>
              <a:rPr lang="en-US" dirty="0"/>
              <a:t>goes here and here</a:t>
            </a:r>
          </a:p>
        </p:txBody>
      </p:sp>
      <p:sp>
        <p:nvSpPr>
          <p:cNvPr id="3" name="Text Placeholder 2"/>
          <p:cNvSpPr>
            <a:spLocks noGrp="1"/>
          </p:cNvSpPr>
          <p:nvPr>
            <p:ph type="body" idx="1" hasCustomPrompt="1"/>
          </p:nvPr>
        </p:nvSpPr>
        <p:spPr>
          <a:xfrm>
            <a:off x="1047750" y="4589463"/>
            <a:ext cx="10299700" cy="1500187"/>
          </a:xfrm>
        </p:spPr>
        <p:txBody>
          <a:bodyPr/>
          <a:lstStyle>
            <a:lvl1pPr marL="0" indent="0">
              <a:buNone/>
              <a:defRPr sz="2400" baseline="0">
                <a:solidFill>
                  <a:schemeClr val="tx1">
                    <a:tint val="75000"/>
                  </a:schemeClr>
                </a:solidFill>
              </a:defRPr>
            </a:lvl1pPr>
            <a:lvl2pPr marL="457200" indent="0" algn="l">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err="1"/>
              <a:t>Subhed</a:t>
            </a:r>
            <a:r>
              <a:rPr lang="en-US" dirty="0"/>
              <a:t> goes here and here</a:t>
            </a:r>
          </a:p>
        </p:txBody>
      </p:sp>
      <p:sp>
        <p:nvSpPr>
          <p:cNvPr id="4" name="Date Placeholder 3"/>
          <p:cNvSpPr>
            <a:spLocks noGrp="1"/>
          </p:cNvSpPr>
          <p:nvPr>
            <p:ph type="dt" sz="half" idx="10"/>
          </p:nvPr>
        </p:nvSpPr>
        <p:spPr>
          <a:xfrm>
            <a:off x="1047750" y="6356350"/>
            <a:ext cx="2533650" cy="365125"/>
          </a:xfrm>
        </p:spPr>
        <p:txBody>
          <a:bodyPr/>
          <a:lstStyle/>
          <a:p>
            <a:fld id="{2AC8CB3B-4D89-4B51-B87A-4992886E3C28}" type="datetime1">
              <a:rPr lang="en-US" smtClean="0"/>
              <a:t>5/8/2019</a:t>
            </a:fld>
            <a:endParaRPr lang="en-US" dirty="0"/>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A07FDE-CF23-4DF4-993F-F0A8407421BC}" type="slidenum">
              <a:rPr lang="en-US" smtClean="0"/>
              <a:t>‹#›</a:t>
            </a:fld>
            <a:endParaRPr lang="en-US"/>
          </a:p>
        </p:txBody>
      </p:sp>
    </p:spTree>
    <p:extLst>
      <p:ext uri="{BB962C8B-B14F-4D97-AF65-F5344CB8AC3E}">
        <p14:creationId xmlns:p14="http://schemas.microsoft.com/office/powerpoint/2010/main" val="313672289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F512AA2D-12A3-4F9D-87DC-51338E264FCA}" type="datetime1">
              <a:rPr lang="en-US" smtClean="0"/>
              <a:t>5/8/2019</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89A07FDE-CF23-4DF4-993F-F0A8407421BC}" type="slidenum">
              <a:rPr lang="en-US" smtClean="0"/>
              <a:pPr/>
              <a:t>‹#›</a:t>
            </a:fld>
            <a:endParaRPr lang="en-US" dirty="0"/>
          </a:p>
        </p:txBody>
      </p:sp>
    </p:spTree>
    <p:extLst>
      <p:ext uri="{BB962C8B-B14F-4D97-AF65-F5344CB8AC3E}">
        <p14:creationId xmlns:p14="http://schemas.microsoft.com/office/powerpoint/2010/main" val="3699678137"/>
      </p:ext>
    </p:extLst>
  </p:cSld>
  <p:clrMap bg1="lt1" tx1="dk1" bg2="lt2" tx2="dk2" accent1="accent1" accent2="accent2" accent3="accent3" accent4="accent4" accent5="accent5" accent6="accent6" hlink="hlink" folHlink="folHlink"/>
  <p:sldLayoutIdLst>
    <p:sldLayoutId id="2147483649" r:id="rId1"/>
    <p:sldLayoutId id="2147483652" r:id="rId2"/>
    <p:sldLayoutId id="2147483650" r:id="rId3"/>
    <p:sldLayoutId id="2147483651" r:id="rId4"/>
  </p:sldLayoutIdLst>
  <p:hf hdr="0" ftr="0" dt="0"/>
  <p:txStyles>
    <p:titleStyle>
      <a:lvl1pPr algn="l" defTabSz="914400" rtl="0" eaLnBrk="1" latinLnBrk="0" hangingPunct="1">
        <a:lnSpc>
          <a:spcPct val="90000"/>
        </a:lnSpc>
        <a:spcBef>
          <a:spcPct val="0"/>
        </a:spcBef>
        <a:buNone/>
        <a:defRPr sz="4800" kern="1200">
          <a:solidFill>
            <a:schemeClr val="tx1"/>
          </a:solidFill>
          <a:latin typeface="Rockwell" panose="02060603020205020403" pitchFamily="18"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b="1"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2.png"/><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44.png"/><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58.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061284" y="61161"/>
            <a:ext cx="6195996" cy="4771189"/>
          </a:xfrm>
        </p:spPr>
        <p:txBody>
          <a:bodyPr/>
          <a:lstStyle/>
          <a:p>
            <a:r>
              <a:rPr lang="en-US" dirty="0"/>
              <a:t>IMPLEMENTATION OF CONVOLUTIONAL NEURAL NETWORKS IN FPGA</a:t>
            </a:r>
          </a:p>
        </p:txBody>
      </p:sp>
      <p:sp>
        <p:nvSpPr>
          <p:cNvPr id="3" name="Subtitle 2"/>
          <p:cNvSpPr>
            <a:spLocks noGrp="1"/>
          </p:cNvSpPr>
          <p:nvPr>
            <p:ph type="subTitle" idx="1"/>
          </p:nvPr>
        </p:nvSpPr>
        <p:spPr/>
        <p:txBody>
          <a:bodyPr/>
          <a:lstStyle/>
          <a:p>
            <a:r>
              <a:rPr lang="en-US" dirty="0"/>
              <a:t>Mark A. Espinosa</a:t>
            </a:r>
          </a:p>
        </p:txBody>
      </p:sp>
      <p:sp>
        <p:nvSpPr>
          <p:cNvPr id="4" name="Text Placeholder 3"/>
          <p:cNvSpPr>
            <a:spLocks noGrp="1"/>
          </p:cNvSpPr>
          <p:nvPr>
            <p:ph type="body" sz="quarter" idx="13"/>
          </p:nvPr>
        </p:nvSpPr>
        <p:spPr/>
        <p:txBody>
          <a:bodyPr/>
          <a:lstStyle/>
          <a:p>
            <a:r>
              <a:rPr lang="en-US" dirty="0"/>
              <a:t>Spring 2019</a:t>
            </a:r>
          </a:p>
        </p:txBody>
      </p:sp>
      <p:sp>
        <p:nvSpPr>
          <p:cNvPr id="5" name="Slide Number Placeholder 4"/>
          <p:cNvSpPr>
            <a:spLocks noGrp="1"/>
          </p:cNvSpPr>
          <p:nvPr>
            <p:ph type="sldNum" sz="quarter" idx="12"/>
          </p:nvPr>
        </p:nvSpPr>
        <p:spPr/>
        <p:txBody>
          <a:bodyPr/>
          <a:lstStyle/>
          <a:p>
            <a:fld id="{89A07FDE-CF23-4DF4-993F-F0A8407421BC}" type="slidenum">
              <a:rPr lang="en-US" smtClean="0"/>
              <a:t>1</a:t>
            </a:fld>
            <a:endParaRPr lang="en-US" dirty="0"/>
          </a:p>
        </p:txBody>
      </p:sp>
    </p:spTree>
    <p:extLst>
      <p:ext uri="{BB962C8B-B14F-4D97-AF65-F5344CB8AC3E}">
        <p14:creationId xmlns:p14="http://schemas.microsoft.com/office/powerpoint/2010/main" val="35732213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3DA1BBD-55CB-4477-97FC-6DC2FA150EDB}"/>
              </a:ext>
            </a:extLst>
          </p:cNvPr>
          <p:cNvPicPr>
            <a:picLocks noChangeAspect="1"/>
          </p:cNvPicPr>
          <p:nvPr/>
        </p:nvPicPr>
        <p:blipFill>
          <a:blip r:embed="rId2"/>
          <a:stretch>
            <a:fillRect/>
          </a:stretch>
        </p:blipFill>
        <p:spPr>
          <a:xfrm>
            <a:off x="6512244" y="1037504"/>
            <a:ext cx="3800156" cy="2538199"/>
          </a:xfrm>
          <a:prstGeom prst="rect">
            <a:avLst/>
          </a:prstGeom>
        </p:spPr>
      </p:pic>
      <p:sp>
        <p:nvSpPr>
          <p:cNvPr id="2" name="Title 1"/>
          <p:cNvSpPr>
            <a:spLocks noGrp="1"/>
          </p:cNvSpPr>
          <p:nvPr>
            <p:ph type="title"/>
          </p:nvPr>
        </p:nvSpPr>
        <p:spPr>
          <a:xfrm>
            <a:off x="838200" y="-635"/>
            <a:ext cx="10515600" cy="1325563"/>
          </a:xfrm>
        </p:spPr>
        <p:txBody>
          <a:bodyPr>
            <a:normAutofit/>
          </a:bodyPr>
          <a:lstStyle/>
          <a:p>
            <a:r>
              <a:rPr lang="en-US" dirty="0"/>
              <a:t>Convolution / Affine Layer</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10</a:t>
            </a:fld>
            <a:endParaRPr lang="en-US" dirty="0"/>
          </a:p>
        </p:txBody>
      </p:sp>
      <p:pic>
        <p:nvPicPr>
          <p:cNvPr id="6" name="Picture 5">
            <a:extLst>
              <a:ext uri="{FF2B5EF4-FFF2-40B4-BE49-F238E27FC236}">
                <a16:creationId xmlns:a16="http://schemas.microsoft.com/office/drawing/2014/main" id="{7C84B90D-67F1-44FB-B6FC-FB6791F1CE62}"/>
              </a:ext>
            </a:extLst>
          </p:cNvPr>
          <p:cNvPicPr>
            <a:picLocks noChangeAspect="1"/>
          </p:cNvPicPr>
          <p:nvPr/>
        </p:nvPicPr>
        <p:blipFill>
          <a:blip r:embed="rId3"/>
          <a:stretch>
            <a:fillRect/>
          </a:stretch>
        </p:blipFill>
        <p:spPr>
          <a:xfrm>
            <a:off x="71120" y="1016306"/>
            <a:ext cx="2570480" cy="2753339"/>
          </a:xfrm>
          <a:prstGeom prst="rect">
            <a:avLst/>
          </a:prstGeom>
        </p:spPr>
      </p:pic>
      <p:pic>
        <p:nvPicPr>
          <p:cNvPr id="7" name="Picture 6">
            <a:extLst>
              <a:ext uri="{FF2B5EF4-FFF2-40B4-BE49-F238E27FC236}">
                <a16:creationId xmlns:a16="http://schemas.microsoft.com/office/drawing/2014/main" id="{A79C56E4-3519-4BB1-920A-239141F43858}"/>
              </a:ext>
            </a:extLst>
          </p:cNvPr>
          <p:cNvPicPr>
            <a:picLocks noChangeAspect="1"/>
          </p:cNvPicPr>
          <p:nvPr/>
        </p:nvPicPr>
        <p:blipFill>
          <a:blip r:embed="rId4"/>
          <a:stretch>
            <a:fillRect/>
          </a:stretch>
        </p:blipFill>
        <p:spPr>
          <a:xfrm>
            <a:off x="2964180" y="1189991"/>
            <a:ext cx="3374390" cy="2106341"/>
          </a:xfrm>
          <a:prstGeom prst="rect">
            <a:avLst/>
          </a:prstGeom>
        </p:spPr>
      </p:pic>
      <p:cxnSp>
        <p:nvCxnSpPr>
          <p:cNvPr id="8" name="Straight Connector 7">
            <a:extLst>
              <a:ext uri="{FF2B5EF4-FFF2-40B4-BE49-F238E27FC236}">
                <a16:creationId xmlns:a16="http://schemas.microsoft.com/office/drawing/2014/main" id="{8B6534A9-AB48-4EE8-AF73-6F185C76A5C9}"/>
              </a:ext>
            </a:extLst>
          </p:cNvPr>
          <p:cNvCxnSpPr>
            <a:cxnSpLocks/>
          </p:cNvCxnSpPr>
          <p:nvPr/>
        </p:nvCxnSpPr>
        <p:spPr>
          <a:xfrm flipH="1" flipV="1">
            <a:off x="2331724" y="2232178"/>
            <a:ext cx="1010916" cy="85646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05E93C-3863-4195-A8B3-B6DDEC9C4551}"/>
              </a:ext>
            </a:extLst>
          </p:cNvPr>
          <p:cNvCxnSpPr>
            <a:cxnSpLocks/>
          </p:cNvCxnSpPr>
          <p:nvPr/>
        </p:nvCxnSpPr>
        <p:spPr>
          <a:xfrm flipH="1">
            <a:off x="2331724" y="1324928"/>
            <a:ext cx="1010916" cy="11104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1F9756E-5AB6-4B21-97F0-9E450CC4AF79}"/>
              </a:ext>
            </a:extLst>
          </p:cNvPr>
          <p:cNvCxnSpPr>
            <a:cxnSpLocks/>
          </p:cNvCxnSpPr>
          <p:nvPr/>
        </p:nvCxnSpPr>
        <p:spPr>
          <a:xfrm flipH="1" flipV="1">
            <a:off x="5750245" y="2917332"/>
            <a:ext cx="1077275" cy="52854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A4B82F-7891-4BBB-85D7-74D3A2474688}"/>
              </a:ext>
            </a:extLst>
          </p:cNvPr>
          <p:cNvCxnSpPr>
            <a:cxnSpLocks/>
          </p:cNvCxnSpPr>
          <p:nvPr/>
        </p:nvCxnSpPr>
        <p:spPr>
          <a:xfrm flipH="1">
            <a:off x="5750245" y="1189991"/>
            <a:ext cx="1077275" cy="129711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1FE430CA-478A-41EC-BD24-A4FBDB1C3E38}"/>
              </a:ext>
            </a:extLst>
          </p:cNvPr>
          <p:cNvSpPr>
            <a:spLocks noGrp="1"/>
          </p:cNvSpPr>
          <p:nvPr>
            <p:ph idx="1"/>
          </p:nvPr>
        </p:nvSpPr>
        <p:spPr>
          <a:xfrm>
            <a:off x="228753" y="3838403"/>
            <a:ext cx="11738657" cy="2753339"/>
          </a:xfrm>
        </p:spPr>
        <p:txBody>
          <a:bodyPr>
            <a:normAutofit fontScale="47500" lnSpcReduction="20000"/>
          </a:bodyPr>
          <a:lstStyle/>
          <a:p>
            <a:pPr algn="just">
              <a:lnSpc>
                <a:spcPct val="200000"/>
              </a:lnSpc>
            </a:pPr>
            <a:r>
              <a:rPr lang="en-US" dirty="0">
                <a:latin typeface="Times New Roman" panose="02020603050405020304" pitchFamily="18" charset="0"/>
                <a:ea typeface="Times New Roman" panose="02020603050405020304" pitchFamily="18" charset="0"/>
              </a:rPr>
              <a:t>As the DSP48 Multipliers begin to output valid product data and their accompanying valid signals, the DSP Accumulator uses an adder tree to sum the results of the Convolution or Affine operation together. </a:t>
            </a:r>
          </a:p>
          <a:p>
            <a:pPr algn="just">
              <a:lnSpc>
                <a:spcPct val="200000"/>
              </a:lnSpc>
            </a:pPr>
            <a:r>
              <a:rPr lang="en-US" dirty="0">
                <a:latin typeface="Times New Roman" panose="02020603050405020304" pitchFamily="18" charset="0"/>
                <a:ea typeface="Times New Roman" panose="02020603050405020304" pitchFamily="18" charset="0"/>
              </a:rPr>
              <a:t>The results of the adder tree are summed together to arrive at the Kernel Sum.  This sum is written to the Accumulator FIFO.  </a:t>
            </a:r>
          </a:p>
          <a:p>
            <a:pPr algn="just">
              <a:lnSpc>
                <a:spcPct val="200000"/>
              </a:lnSpc>
            </a:pPr>
            <a:r>
              <a:rPr lang="en-US" dirty="0">
                <a:latin typeface="Times New Roman" panose="02020603050405020304" pitchFamily="18" charset="0"/>
                <a:ea typeface="Times New Roman" panose="02020603050405020304" pitchFamily="18" charset="0"/>
              </a:rPr>
              <a:t>The Accumulator Router reads the Accumulator FIFO data and uses a DSP48 Adder to perform a Floating-Point Single Precision Addition between the Accumulator FIFO data and the Bias data or the Previous data.  </a:t>
            </a:r>
          </a:p>
          <a:p>
            <a:pPr algn="just">
              <a:lnSpc>
                <a:spcPct val="200000"/>
              </a:lnSpc>
            </a:pPr>
            <a:r>
              <a:rPr lang="en-US" dirty="0">
                <a:latin typeface="Times New Roman" panose="02020603050405020304" pitchFamily="18" charset="0"/>
                <a:ea typeface="Times New Roman" panose="02020603050405020304" pitchFamily="18" charset="0"/>
              </a:rPr>
              <a:t>The design is only able to process a limited number of input volume channels at a time.  This requires the design to process groups of channel s at a time creating an iterative processing scheme. Therefore, the first iteration will add the Bias Data and subsequent iterations will add the Previous Data together with the data from the Accumulator FIFO.  </a:t>
            </a:r>
            <a:endParaRPr lang="en-US" dirty="0"/>
          </a:p>
        </p:txBody>
      </p:sp>
    </p:spTree>
    <p:extLst>
      <p:ext uri="{BB962C8B-B14F-4D97-AF65-F5344CB8AC3E}">
        <p14:creationId xmlns:p14="http://schemas.microsoft.com/office/powerpoint/2010/main" val="2878649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Convolution / Affine Layer</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11</a:t>
            </a:fld>
            <a:endParaRPr lang="en-US" dirty="0"/>
          </a:p>
        </p:txBody>
      </p:sp>
      <p:pic>
        <p:nvPicPr>
          <p:cNvPr id="11" name="Picture 10">
            <a:extLst>
              <a:ext uri="{FF2B5EF4-FFF2-40B4-BE49-F238E27FC236}">
                <a16:creationId xmlns:a16="http://schemas.microsoft.com/office/drawing/2014/main" id="{76CD4D98-8768-49E2-A2E1-FCB088D90BC4}"/>
              </a:ext>
            </a:extLst>
          </p:cNvPr>
          <p:cNvPicPr/>
          <p:nvPr/>
        </p:nvPicPr>
        <p:blipFill>
          <a:blip r:embed="rId2"/>
          <a:stretch>
            <a:fillRect/>
          </a:stretch>
        </p:blipFill>
        <p:spPr>
          <a:xfrm>
            <a:off x="22224" y="1115059"/>
            <a:ext cx="3714750" cy="4435475"/>
          </a:xfrm>
          <a:prstGeom prst="rect">
            <a:avLst/>
          </a:prstGeom>
        </p:spPr>
      </p:pic>
      <p:pic>
        <p:nvPicPr>
          <p:cNvPr id="12" name="Picture 11">
            <a:extLst>
              <a:ext uri="{FF2B5EF4-FFF2-40B4-BE49-F238E27FC236}">
                <a16:creationId xmlns:a16="http://schemas.microsoft.com/office/drawing/2014/main" id="{A9856896-94B9-401A-9AEE-B17E832D69E8}"/>
              </a:ext>
            </a:extLst>
          </p:cNvPr>
          <p:cNvPicPr/>
          <p:nvPr/>
        </p:nvPicPr>
        <p:blipFill>
          <a:blip r:embed="rId3"/>
          <a:stretch>
            <a:fillRect/>
          </a:stretch>
        </p:blipFill>
        <p:spPr>
          <a:xfrm>
            <a:off x="3092380" y="1993047"/>
            <a:ext cx="4131947" cy="3137219"/>
          </a:xfrm>
          <a:prstGeom prst="rect">
            <a:avLst/>
          </a:prstGeom>
        </p:spPr>
      </p:pic>
      <p:pic>
        <p:nvPicPr>
          <p:cNvPr id="14" name="Picture 13">
            <a:extLst>
              <a:ext uri="{FF2B5EF4-FFF2-40B4-BE49-F238E27FC236}">
                <a16:creationId xmlns:a16="http://schemas.microsoft.com/office/drawing/2014/main" id="{9A76753A-DA47-4E06-961F-FD8E9987B3D7}"/>
              </a:ext>
            </a:extLst>
          </p:cNvPr>
          <p:cNvPicPr/>
          <p:nvPr/>
        </p:nvPicPr>
        <p:blipFill>
          <a:blip r:embed="rId4"/>
          <a:stretch>
            <a:fillRect/>
          </a:stretch>
        </p:blipFill>
        <p:spPr>
          <a:xfrm>
            <a:off x="2695276" y="5291454"/>
            <a:ext cx="4745619" cy="1564640"/>
          </a:xfrm>
          <a:prstGeom prst="rect">
            <a:avLst/>
          </a:prstGeom>
        </p:spPr>
      </p:pic>
      <p:sp>
        <p:nvSpPr>
          <p:cNvPr id="16" name="Content Placeholder 2">
            <a:extLst>
              <a:ext uri="{FF2B5EF4-FFF2-40B4-BE49-F238E27FC236}">
                <a16:creationId xmlns:a16="http://schemas.microsoft.com/office/drawing/2014/main" id="{7359E006-F471-4307-8886-B61F81B9CC99}"/>
              </a:ext>
            </a:extLst>
          </p:cNvPr>
          <p:cNvSpPr>
            <a:spLocks noGrp="1"/>
          </p:cNvSpPr>
          <p:nvPr>
            <p:ph idx="1"/>
          </p:nvPr>
        </p:nvSpPr>
        <p:spPr>
          <a:xfrm>
            <a:off x="7355305" y="1115059"/>
            <a:ext cx="4702843" cy="4958715"/>
          </a:xfrm>
        </p:spPr>
        <p:txBody>
          <a:bodyPr>
            <a:normAutofit fontScale="47500" lnSpcReduction="20000"/>
          </a:bodyPr>
          <a:lstStyle/>
          <a:p>
            <a:pPr algn="just">
              <a:lnSpc>
                <a:spcPct val="200000"/>
              </a:lnSpc>
            </a:pPr>
            <a:r>
              <a:rPr lang="en-US" dirty="0">
                <a:ea typeface="Times New Roman" panose="02020603050405020304" pitchFamily="18" charset="0"/>
              </a:rPr>
              <a:t>Since the upstream logic in the Channel Units moves across the Input Volume row by row, the product results received by the DSP Accumulator will be the size of the Weight Filter Kernel by as many channels being processed.   </a:t>
            </a:r>
          </a:p>
          <a:p>
            <a:pPr algn="just">
              <a:lnSpc>
                <a:spcPct val="200000"/>
              </a:lnSpc>
            </a:pPr>
            <a:r>
              <a:rPr lang="en-US" dirty="0">
                <a:ea typeface="Times New Roman" panose="02020603050405020304" pitchFamily="18" charset="0"/>
              </a:rPr>
              <a:t>Therefore, the result of the adder tree will be the summation of the columns. </a:t>
            </a:r>
          </a:p>
          <a:p>
            <a:pPr algn="just">
              <a:lnSpc>
                <a:spcPct val="200000"/>
              </a:lnSpc>
            </a:pPr>
            <a:r>
              <a:rPr lang="en-US" dirty="0">
                <a:ea typeface="Times New Roman" panose="02020603050405020304" pitchFamily="18" charset="0"/>
              </a:rPr>
              <a:t>If we have input volume data X with 3 channels and Weight Filter Kernel W with a size 5x5, the result of the Adder Tree is 5 wide and is the summation of all the product data down the columns. </a:t>
            </a:r>
          </a:p>
          <a:p>
            <a:pPr algn="just">
              <a:lnSpc>
                <a:spcPct val="200000"/>
              </a:lnSpc>
            </a:pPr>
            <a:r>
              <a:rPr lang="en-US" dirty="0"/>
              <a:t>Once the column sum data is obtained, the column sums are again summed by a smaller adder tree to obtain the single Kernel Sum data value. </a:t>
            </a:r>
          </a:p>
          <a:p>
            <a:pPr algn="just">
              <a:lnSpc>
                <a:spcPct val="200000"/>
              </a:lnSpc>
            </a:pPr>
            <a:r>
              <a:rPr lang="en-US" dirty="0"/>
              <a:t>This process repeats as the Channel Units produce data for the rest of the filters in the Weight set. </a:t>
            </a:r>
          </a:p>
          <a:p>
            <a:pPr marL="0" indent="0" algn="just">
              <a:lnSpc>
                <a:spcPct val="200000"/>
              </a:lnSpc>
              <a:buNone/>
            </a:pPr>
            <a:endParaRPr lang="en-US" dirty="0"/>
          </a:p>
        </p:txBody>
      </p:sp>
    </p:spTree>
    <p:extLst>
      <p:ext uri="{BB962C8B-B14F-4D97-AF65-F5344CB8AC3E}">
        <p14:creationId xmlns:p14="http://schemas.microsoft.com/office/powerpoint/2010/main" val="32135953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Max Pooling Layer</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12</a:t>
            </a:fld>
            <a:endParaRPr lang="en-US" dirty="0"/>
          </a:p>
        </p:txBody>
      </p:sp>
      <p:pic>
        <p:nvPicPr>
          <p:cNvPr id="3" name="Picture 2">
            <a:extLst>
              <a:ext uri="{FF2B5EF4-FFF2-40B4-BE49-F238E27FC236}">
                <a16:creationId xmlns:a16="http://schemas.microsoft.com/office/drawing/2014/main" id="{6FDEF13D-8AE4-4ADF-B27F-079FCF1FEB28}"/>
              </a:ext>
            </a:extLst>
          </p:cNvPr>
          <p:cNvPicPr>
            <a:picLocks noChangeAspect="1"/>
          </p:cNvPicPr>
          <p:nvPr/>
        </p:nvPicPr>
        <p:blipFill>
          <a:blip r:embed="rId2"/>
          <a:stretch>
            <a:fillRect/>
          </a:stretch>
        </p:blipFill>
        <p:spPr>
          <a:xfrm>
            <a:off x="334565" y="1052367"/>
            <a:ext cx="3001046" cy="2104072"/>
          </a:xfrm>
          <a:prstGeom prst="rect">
            <a:avLst/>
          </a:prstGeom>
        </p:spPr>
      </p:pic>
      <p:pic>
        <p:nvPicPr>
          <p:cNvPr id="5" name="Picture 4">
            <a:extLst>
              <a:ext uri="{FF2B5EF4-FFF2-40B4-BE49-F238E27FC236}">
                <a16:creationId xmlns:a16="http://schemas.microsoft.com/office/drawing/2014/main" id="{8907336D-43ED-46B9-90F3-04BE8BC8FA6F}"/>
              </a:ext>
            </a:extLst>
          </p:cNvPr>
          <p:cNvPicPr>
            <a:picLocks noChangeAspect="1"/>
          </p:cNvPicPr>
          <p:nvPr/>
        </p:nvPicPr>
        <p:blipFill>
          <a:blip r:embed="rId3"/>
          <a:stretch>
            <a:fillRect/>
          </a:stretch>
        </p:blipFill>
        <p:spPr>
          <a:xfrm>
            <a:off x="255057" y="3156439"/>
            <a:ext cx="2500238" cy="2402364"/>
          </a:xfrm>
          <a:prstGeom prst="rect">
            <a:avLst/>
          </a:prstGeom>
        </p:spPr>
      </p:pic>
      <p:pic>
        <p:nvPicPr>
          <p:cNvPr id="6" name="Picture 5">
            <a:extLst>
              <a:ext uri="{FF2B5EF4-FFF2-40B4-BE49-F238E27FC236}">
                <a16:creationId xmlns:a16="http://schemas.microsoft.com/office/drawing/2014/main" id="{AD251D9D-9D3A-4AED-8B28-5ED4FC651265}"/>
              </a:ext>
            </a:extLst>
          </p:cNvPr>
          <p:cNvPicPr>
            <a:picLocks noChangeAspect="1"/>
          </p:cNvPicPr>
          <p:nvPr/>
        </p:nvPicPr>
        <p:blipFill rotWithShape="1">
          <a:blip r:embed="rId4"/>
          <a:srcRect t="12105"/>
          <a:stretch/>
        </p:blipFill>
        <p:spPr>
          <a:xfrm>
            <a:off x="0" y="5513363"/>
            <a:ext cx="1476632" cy="1370367"/>
          </a:xfrm>
          <a:prstGeom prst="rect">
            <a:avLst/>
          </a:prstGeom>
        </p:spPr>
      </p:pic>
      <p:pic>
        <p:nvPicPr>
          <p:cNvPr id="7" name="Picture 6">
            <a:extLst>
              <a:ext uri="{FF2B5EF4-FFF2-40B4-BE49-F238E27FC236}">
                <a16:creationId xmlns:a16="http://schemas.microsoft.com/office/drawing/2014/main" id="{B19199CB-220F-49B0-A66D-4C421885892C}"/>
              </a:ext>
            </a:extLst>
          </p:cNvPr>
          <p:cNvPicPr>
            <a:picLocks noChangeAspect="1"/>
          </p:cNvPicPr>
          <p:nvPr/>
        </p:nvPicPr>
        <p:blipFill>
          <a:blip r:embed="rId5"/>
          <a:stretch>
            <a:fillRect/>
          </a:stretch>
        </p:blipFill>
        <p:spPr>
          <a:xfrm>
            <a:off x="9210902" y="0"/>
            <a:ext cx="2847246" cy="2402364"/>
          </a:xfrm>
          <a:prstGeom prst="rect">
            <a:avLst/>
          </a:prstGeom>
        </p:spPr>
      </p:pic>
      <p:pic>
        <p:nvPicPr>
          <p:cNvPr id="8" name="Picture 7">
            <a:extLst>
              <a:ext uri="{FF2B5EF4-FFF2-40B4-BE49-F238E27FC236}">
                <a16:creationId xmlns:a16="http://schemas.microsoft.com/office/drawing/2014/main" id="{9DCC4AFB-94C6-4FCD-892B-3B6A1BB9DB50}"/>
              </a:ext>
            </a:extLst>
          </p:cNvPr>
          <p:cNvPicPr>
            <a:picLocks noChangeAspect="1"/>
          </p:cNvPicPr>
          <p:nvPr/>
        </p:nvPicPr>
        <p:blipFill>
          <a:blip r:embed="rId6"/>
          <a:stretch>
            <a:fillRect/>
          </a:stretch>
        </p:blipFill>
        <p:spPr>
          <a:xfrm>
            <a:off x="7845292" y="2883878"/>
            <a:ext cx="4346708" cy="3314669"/>
          </a:xfrm>
          <a:prstGeom prst="rect">
            <a:avLst/>
          </a:prstGeom>
        </p:spPr>
      </p:pic>
      <p:cxnSp>
        <p:nvCxnSpPr>
          <p:cNvPr id="9" name="Straight Connector 8">
            <a:extLst>
              <a:ext uri="{FF2B5EF4-FFF2-40B4-BE49-F238E27FC236}">
                <a16:creationId xmlns:a16="http://schemas.microsoft.com/office/drawing/2014/main" id="{10E68D71-11BC-4F48-B83A-240CF2895D0D}"/>
              </a:ext>
            </a:extLst>
          </p:cNvPr>
          <p:cNvCxnSpPr>
            <a:cxnSpLocks/>
          </p:cNvCxnSpPr>
          <p:nvPr/>
        </p:nvCxnSpPr>
        <p:spPr>
          <a:xfrm>
            <a:off x="11780520" y="2110740"/>
            <a:ext cx="198120" cy="9372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81DA7AC-1EDB-4426-9995-FB83DBB87529}"/>
              </a:ext>
            </a:extLst>
          </p:cNvPr>
          <p:cNvCxnSpPr>
            <a:cxnSpLocks/>
          </p:cNvCxnSpPr>
          <p:nvPr/>
        </p:nvCxnSpPr>
        <p:spPr>
          <a:xfrm flipH="1">
            <a:off x="8145780" y="2110740"/>
            <a:ext cx="2994661" cy="86868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C6187B34-1D28-4EE5-BFBD-4C131C40FDC4}"/>
              </a:ext>
            </a:extLst>
          </p:cNvPr>
          <p:cNvSpPr>
            <a:spLocks noGrp="1"/>
          </p:cNvSpPr>
          <p:nvPr>
            <p:ph idx="1"/>
          </p:nvPr>
        </p:nvSpPr>
        <p:spPr>
          <a:xfrm>
            <a:off x="3335611" y="1135290"/>
            <a:ext cx="4430174" cy="5602393"/>
          </a:xfrm>
        </p:spPr>
        <p:txBody>
          <a:bodyPr>
            <a:normAutofit fontScale="47500" lnSpcReduction="20000"/>
          </a:bodyPr>
          <a:lstStyle/>
          <a:p>
            <a:pPr algn="just">
              <a:lnSpc>
                <a:spcPct val="200000"/>
              </a:lnSpc>
            </a:pPr>
            <a:r>
              <a:rPr lang="en-US" dirty="0">
                <a:ea typeface="Times New Roman" panose="02020603050405020304" pitchFamily="18" charset="0"/>
              </a:rPr>
              <a:t>Let’s say we have an image of size 13x13x256, a filter kernel with size 3x3, and a stride of 2.  </a:t>
            </a:r>
          </a:p>
          <a:p>
            <a:pPr algn="just">
              <a:lnSpc>
                <a:spcPct val="200000"/>
              </a:lnSpc>
            </a:pPr>
            <a:r>
              <a:rPr lang="en-US" dirty="0">
                <a:ea typeface="Times New Roman" panose="02020603050405020304" pitchFamily="18" charset="0"/>
              </a:rPr>
              <a:t>The Max Pooling operation involves sliding a 3x3 kernel across 3 rows by 3 columns at a time.   The stride involves moving the kernel across the image in increments of 2 pixels in both vertical and horizontal directions.  </a:t>
            </a:r>
          </a:p>
          <a:p>
            <a:pPr algn="just">
              <a:lnSpc>
                <a:spcPct val="200000"/>
              </a:lnSpc>
            </a:pPr>
            <a:r>
              <a:rPr lang="en-US" dirty="0">
                <a:ea typeface="Times New Roman" panose="02020603050405020304" pitchFamily="18" charset="0"/>
              </a:rPr>
              <a:t>At each increment the kernel considers all the values in the 3x3 neighborhood and chooses the greatest value.  </a:t>
            </a:r>
          </a:p>
          <a:p>
            <a:pPr algn="just">
              <a:lnSpc>
                <a:spcPct val="200000"/>
              </a:lnSpc>
            </a:pPr>
            <a:r>
              <a:rPr lang="en-US" dirty="0">
                <a:ea typeface="Times New Roman" panose="02020603050405020304" pitchFamily="18" charset="0"/>
              </a:rPr>
              <a:t>This value is passed by the kernel to be the output pixel value for the scaled down Max Pooled image.  This process is repeated across the height, width, and channels of the input image to generate a full Max Pooled image.  </a:t>
            </a:r>
          </a:p>
          <a:p>
            <a:pPr algn="just">
              <a:lnSpc>
                <a:spcPct val="200000"/>
              </a:lnSpc>
            </a:pPr>
            <a:r>
              <a:rPr lang="en-US" dirty="0">
                <a:ea typeface="Times New Roman" panose="02020603050405020304" pitchFamily="18" charset="0"/>
              </a:rPr>
              <a:t>Given an input image of 13x13x356, the output is a Max Pooled image of size 6x6x256</a:t>
            </a:r>
            <a:endParaRPr lang="en-US" dirty="0"/>
          </a:p>
        </p:txBody>
      </p:sp>
    </p:spTree>
    <p:extLst>
      <p:ext uri="{BB962C8B-B14F-4D97-AF65-F5344CB8AC3E}">
        <p14:creationId xmlns:p14="http://schemas.microsoft.com/office/powerpoint/2010/main" val="14492272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err="1"/>
              <a:t>Softmax</a:t>
            </a:r>
            <a:r>
              <a:rPr lang="en-US" dirty="0"/>
              <a:t> Layer</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13</a:t>
            </a:fld>
            <a:endParaRPr lang="en-US" dirty="0"/>
          </a:p>
        </p:txBody>
      </p:sp>
      <mc:AlternateContent xmlns:mc="http://schemas.openxmlformats.org/markup-compatibility/2006" xmlns:a14="http://schemas.microsoft.com/office/drawing/2010/main">
        <mc:Choice Requires="a14">
          <p:sp>
            <p:nvSpPr>
              <p:cNvPr id="3" name="Rectangle 2">
                <a:extLst>
                  <a:ext uri="{FF2B5EF4-FFF2-40B4-BE49-F238E27FC236}">
                    <a16:creationId xmlns:a16="http://schemas.microsoft.com/office/drawing/2014/main" id="{C05B9B01-313C-479E-BC33-5754AA2C98D3}"/>
                  </a:ext>
                </a:extLst>
              </p:cNvPr>
              <p:cNvSpPr/>
              <p:nvPr/>
            </p:nvSpPr>
            <p:spPr>
              <a:xfrm>
                <a:off x="1066496" y="5697454"/>
                <a:ext cx="2215286" cy="8082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𝐿</m:t>
                          </m:r>
                        </m:e>
                        <m:sub>
                          <m:r>
                            <a:rPr lang="en-US" i="1">
                              <a:latin typeface="Cambria Math" panose="02040503050406030204" pitchFamily="18" charset="0"/>
                            </a:rPr>
                            <m:t>𝑖</m:t>
                          </m:r>
                        </m:sub>
                      </m:sSub>
                      <m:r>
                        <a:rPr lang="en-US">
                          <a:latin typeface="Cambria Math" panose="02040503050406030204" pitchFamily="18" charset="0"/>
                        </a:rPr>
                        <m:t>= −</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d>
                            <m:dPr>
                              <m:ctrlPr>
                                <a:rPr lang="en-US" i="1">
                                  <a:latin typeface="Cambria Math" panose="02040503050406030204" pitchFamily="18" charset="0"/>
                                </a:rPr>
                              </m:ctrlPr>
                            </m:dPr>
                            <m:e>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ub>
                                      </m:sSub>
                                    </m:sup>
                                  </m:sSup>
                                </m:num>
                                <m:den>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sub>
                                          </m:sSub>
                                        </m:sup>
                                      </m:sSup>
                                    </m:e>
                                  </m:nary>
                                </m:den>
                              </m:f>
                            </m:e>
                          </m:d>
                        </m:e>
                      </m:func>
                    </m:oMath>
                  </m:oMathPara>
                </a14:m>
                <a:endParaRPr lang="en-US" dirty="0"/>
              </a:p>
            </p:txBody>
          </p:sp>
        </mc:Choice>
        <mc:Fallback xmlns="">
          <p:sp>
            <p:nvSpPr>
              <p:cNvPr id="3" name="Rectangle 2">
                <a:extLst>
                  <a:ext uri="{FF2B5EF4-FFF2-40B4-BE49-F238E27FC236}">
                    <a16:creationId xmlns:a16="http://schemas.microsoft.com/office/drawing/2014/main" id="{C05B9B01-313C-479E-BC33-5754AA2C98D3}"/>
                  </a:ext>
                </a:extLst>
              </p:cNvPr>
              <p:cNvSpPr>
                <a:spLocks noRot="1" noChangeAspect="1" noMove="1" noResize="1" noEditPoints="1" noAdjustHandles="1" noChangeArrowheads="1" noChangeShapeType="1" noTextEdit="1"/>
              </p:cNvSpPr>
              <p:nvPr/>
            </p:nvSpPr>
            <p:spPr>
              <a:xfrm>
                <a:off x="1066496" y="5697454"/>
                <a:ext cx="2215286" cy="808298"/>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48EE4784-AAB3-433C-A894-F6DF04170A43}"/>
                  </a:ext>
                </a:extLst>
              </p:cNvPr>
              <p:cNvSpPr/>
              <p:nvPr/>
            </p:nvSpPr>
            <p:spPr>
              <a:xfrm>
                <a:off x="3912047" y="5697454"/>
                <a:ext cx="1328825" cy="80092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𝑖</m:t>
                          </m:r>
                        </m:sub>
                      </m:sSub>
                      <m:r>
                        <a:rPr lang="en-US">
                          <a:latin typeface="Cambria Math" panose="02040503050406030204" pitchFamily="18" charset="0"/>
                        </a:rPr>
                        <m:t>=</m:t>
                      </m:r>
                      <m:f>
                        <m:fPr>
                          <m:ctrlPr>
                            <a:rPr lang="en-US" i="1">
                              <a:latin typeface="Cambria Math" panose="02040503050406030204" pitchFamily="18" charset="0"/>
                            </a:rPr>
                          </m:ctrlPr>
                        </m:fPr>
                        <m:num>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𝑓</m:t>
                                  </m:r>
                                </m:e>
                                <m:sub>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sub>
                              </m:sSub>
                            </m:sup>
                          </m:sSup>
                        </m:num>
                        <m:den>
                          <m:nary>
                            <m:naryPr>
                              <m:chr m:val="∑"/>
                              <m:limLoc m:val="subSup"/>
                              <m:supHide m:val="on"/>
                              <m:ctrlPr>
                                <a:rPr lang="en-US" i="1">
                                  <a:latin typeface="Cambria Math" panose="02040503050406030204" pitchFamily="18" charset="0"/>
                                </a:rPr>
                              </m:ctrlPr>
                            </m:naryPr>
                            <m:sub>
                              <m:r>
                                <a:rPr lang="en-US" i="1">
                                  <a:latin typeface="Cambria Math" panose="02040503050406030204" pitchFamily="18" charset="0"/>
                                </a:rPr>
                                <m:t>𝑗</m:t>
                              </m:r>
                            </m:sub>
                            <m:sup/>
                            <m:e>
                              <m:sSup>
                                <m:sSupPr>
                                  <m:ctrlPr>
                                    <a:rPr lang="en-US" i="1">
                                      <a:latin typeface="Cambria Math" panose="02040503050406030204" pitchFamily="18" charset="0"/>
                                    </a:rPr>
                                  </m:ctrlPr>
                                </m:sSupPr>
                                <m:e>
                                  <m:r>
                                    <a:rPr lang="en-US" i="1">
                                      <a:latin typeface="Cambria Math" panose="02040503050406030204" pitchFamily="18" charset="0"/>
                                    </a:rPr>
                                    <m:t>𝑒</m:t>
                                  </m:r>
                                </m:e>
                                <m:sup>
                                  <m:sSub>
                                    <m:sSubPr>
                                      <m:ctrlPr>
                                        <a:rPr lang="en-US" i="1">
                                          <a:latin typeface="Cambria Math" panose="02040503050406030204" pitchFamily="18" charset="0"/>
                                        </a:rPr>
                                      </m:ctrlPr>
                                    </m:sSubPr>
                                    <m:e>
                                      <m:r>
                                        <a:rPr lang="en-US" i="1">
                                          <a:latin typeface="Cambria Math" panose="02040503050406030204" pitchFamily="18" charset="0"/>
                                        </a:rPr>
                                        <m:t>𝑓</m:t>
                                      </m:r>
                                    </m:e>
                                    <m:sub>
                                      <m:r>
                                        <a:rPr lang="en-US" i="1">
                                          <a:latin typeface="Cambria Math" panose="02040503050406030204" pitchFamily="18" charset="0"/>
                                        </a:rPr>
                                        <m:t>𝑗</m:t>
                                      </m:r>
                                    </m:sub>
                                  </m:sSub>
                                </m:sup>
                              </m:sSup>
                            </m:e>
                          </m:nary>
                        </m:den>
                      </m:f>
                    </m:oMath>
                  </m:oMathPara>
                </a14:m>
                <a:endParaRPr lang="en-US" dirty="0"/>
              </a:p>
            </p:txBody>
          </p:sp>
        </mc:Choice>
        <mc:Fallback xmlns="">
          <p:sp>
            <p:nvSpPr>
              <p:cNvPr id="5" name="Rectangle 4">
                <a:extLst>
                  <a:ext uri="{FF2B5EF4-FFF2-40B4-BE49-F238E27FC236}">
                    <a16:creationId xmlns:a16="http://schemas.microsoft.com/office/drawing/2014/main" id="{48EE4784-AAB3-433C-A894-F6DF04170A43}"/>
                  </a:ext>
                </a:extLst>
              </p:cNvPr>
              <p:cNvSpPr>
                <a:spLocks noRot="1" noChangeAspect="1" noMove="1" noResize="1" noEditPoints="1" noAdjustHandles="1" noChangeArrowheads="1" noChangeShapeType="1" noTextEdit="1"/>
              </p:cNvSpPr>
              <p:nvPr/>
            </p:nvSpPr>
            <p:spPr>
              <a:xfrm>
                <a:off x="3912047" y="5697454"/>
                <a:ext cx="1328825" cy="800925"/>
              </a:xfrm>
              <a:prstGeom prst="rect">
                <a:avLst/>
              </a:prstGeom>
              <a:blipFill>
                <a:blip r:embed="rId3"/>
                <a:stretch>
                  <a:fillRect/>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755A4C42-E380-4E2A-AF48-E128C6205939}"/>
              </a:ext>
            </a:extLst>
          </p:cNvPr>
          <p:cNvPicPr>
            <a:picLocks noChangeAspect="1"/>
          </p:cNvPicPr>
          <p:nvPr/>
        </p:nvPicPr>
        <p:blipFill>
          <a:blip r:embed="rId4"/>
          <a:stretch>
            <a:fillRect/>
          </a:stretch>
        </p:blipFill>
        <p:spPr>
          <a:xfrm>
            <a:off x="8167286" y="0"/>
            <a:ext cx="3023552" cy="2525164"/>
          </a:xfrm>
          <a:prstGeom prst="rect">
            <a:avLst/>
          </a:prstGeom>
        </p:spPr>
      </p:pic>
      <p:pic>
        <p:nvPicPr>
          <p:cNvPr id="7" name="Picture 6">
            <a:extLst>
              <a:ext uri="{FF2B5EF4-FFF2-40B4-BE49-F238E27FC236}">
                <a16:creationId xmlns:a16="http://schemas.microsoft.com/office/drawing/2014/main" id="{54310011-9FA0-49E1-8716-65151771D698}"/>
              </a:ext>
            </a:extLst>
          </p:cNvPr>
          <p:cNvPicPr>
            <a:picLocks noChangeAspect="1"/>
          </p:cNvPicPr>
          <p:nvPr/>
        </p:nvPicPr>
        <p:blipFill>
          <a:blip r:embed="rId5"/>
          <a:stretch>
            <a:fillRect/>
          </a:stretch>
        </p:blipFill>
        <p:spPr>
          <a:xfrm>
            <a:off x="7199964" y="3085333"/>
            <a:ext cx="4779444" cy="3023601"/>
          </a:xfrm>
          <a:prstGeom prst="rect">
            <a:avLst/>
          </a:prstGeom>
        </p:spPr>
      </p:pic>
      <p:cxnSp>
        <p:nvCxnSpPr>
          <p:cNvPr id="9" name="Straight Connector 8">
            <a:extLst>
              <a:ext uri="{FF2B5EF4-FFF2-40B4-BE49-F238E27FC236}">
                <a16:creationId xmlns:a16="http://schemas.microsoft.com/office/drawing/2014/main" id="{D73A3277-15BC-4ECB-A65D-AFC026FD524D}"/>
              </a:ext>
            </a:extLst>
          </p:cNvPr>
          <p:cNvCxnSpPr>
            <a:cxnSpLocks/>
          </p:cNvCxnSpPr>
          <p:nvPr/>
        </p:nvCxnSpPr>
        <p:spPr>
          <a:xfrm flipH="1">
            <a:off x="7538720" y="2245360"/>
            <a:ext cx="2631440" cy="9753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25082BA-7D66-4E82-BB58-5D545173CA1E}"/>
              </a:ext>
            </a:extLst>
          </p:cNvPr>
          <p:cNvCxnSpPr>
            <a:cxnSpLocks/>
          </p:cNvCxnSpPr>
          <p:nvPr/>
        </p:nvCxnSpPr>
        <p:spPr>
          <a:xfrm>
            <a:off x="10871200" y="2245360"/>
            <a:ext cx="863600" cy="97536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84218D8E-8FA6-4011-BF50-D2D69354DFF5}"/>
              </a:ext>
            </a:extLst>
          </p:cNvPr>
          <p:cNvSpPr>
            <a:spLocks noGrp="1"/>
          </p:cNvSpPr>
          <p:nvPr>
            <p:ph idx="1"/>
          </p:nvPr>
        </p:nvSpPr>
        <p:spPr>
          <a:xfrm>
            <a:off x="457200" y="1135291"/>
            <a:ext cx="6870700" cy="4351338"/>
          </a:xfrm>
        </p:spPr>
        <p:txBody>
          <a:bodyPr>
            <a:normAutofit fontScale="55000" lnSpcReduction="20000"/>
          </a:bodyPr>
          <a:lstStyle/>
          <a:p>
            <a:pPr algn="just">
              <a:lnSpc>
                <a:spcPct val="200000"/>
              </a:lnSpc>
            </a:pPr>
            <a:r>
              <a:rPr lang="en-US" dirty="0">
                <a:ea typeface="Times New Roman" panose="02020603050405020304" pitchFamily="18" charset="0"/>
              </a:rPr>
              <a:t>A Convolutional Neural network is configured to arrive at several class scores and thereby classify the image it is given. </a:t>
            </a:r>
          </a:p>
          <a:p>
            <a:pPr algn="just">
              <a:lnSpc>
                <a:spcPct val="200000"/>
              </a:lnSpc>
            </a:pPr>
            <a:r>
              <a:rPr lang="en-US" dirty="0">
                <a:ea typeface="Times New Roman" panose="02020603050405020304" pitchFamily="18" charset="0"/>
              </a:rPr>
              <a:t> These scores are then passed through a loss or cost function and used to arrive at a loss or cost value.  This is to measure how well the neural network has classified the image it was given.  Therefore, the loss will be high if we are doing a poor job of classifying the image and low if we are doing well. </a:t>
            </a:r>
          </a:p>
          <a:p>
            <a:pPr algn="just">
              <a:lnSpc>
                <a:spcPct val="200000"/>
              </a:lnSpc>
            </a:pPr>
            <a:r>
              <a:rPr lang="en-US" dirty="0">
                <a:ea typeface="Times New Roman" panose="02020603050405020304" pitchFamily="18" charset="0"/>
              </a:rPr>
              <a:t>A popular classifier, which will compute the loss, is the </a:t>
            </a:r>
            <a:r>
              <a:rPr lang="en-US" dirty="0" err="1">
                <a:ea typeface="Times New Roman" panose="02020603050405020304" pitchFamily="18" charset="0"/>
              </a:rPr>
              <a:t>Softmax</a:t>
            </a:r>
            <a:r>
              <a:rPr lang="en-US" dirty="0">
                <a:ea typeface="Times New Roman" panose="02020603050405020304" pitchFamily="18" charset="0"/>
              </a:rPr>
              <a:t> Classifier.  The </a:t>
            </a:r>
            <a:r>
              <a:rPr lang="en-US" dirty="0" err="1">
                <a:ea typeface="Times New Roman" panose="02020603050405020304" pitchFamily="18" charset="0"/>
              </a:rPr>
              <a:t>Softmax</a:t>
            </a:r>
            <a:r>
              <a:rPr lang="en-US" dirty="0">
                <a:ea typeface="Times New Roman" panose="02020603050405020304" pitchFamily="18" charset="0"/>
              </a:rPr>
              <a:t> classifier outputs the normalized class probabilities.  </a:t>
            </a:r>
          </a:p>
          <a:p>
            <a:pPr algn="just">
              <a:lnSpc>
                <a:spcPct val="200000"/>
              </a:lnSpc>
            </a:pPr>
            <a:r>
              <a:rPr lang="en-US" dirty="0"/>
              <a:t>Due to mathematical complexity in the FPGA implementation, the Probabilities are output by the </a:t>
            </a:r>
            <a:r>
              <a:rPr lang="en-US" dirty="0" err="1"/>
              <a:t>Softmax</a:t>
            </a:r>
            <a:r>
              <a:rPr lang="en-US" dirty="0"/>
              <a:t> Layer. </a:t>
            </a:r>
          </a:p>
        </p:txBody>
      </p:sp>
      <p:sp>
        <p:nvSpPr>
          <p:cNvPr id="8" name="Oval 7"/>
          <p:cNvSpPr/>
          <p:nvPr/>
        </p:nvSpPr>
        <p:spPr>
          <a:xfrm>
            <a:off x="3801979" y="5542547"/>
            <a:ext cx="1876926" cy="1155032"/>
          </a:xfrm>
          <a:prstGeom prst="ellipse">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D73A3277-15BC-4ECB-A65D-AFC026FD524D}"/>
              </a:ext>
            </a:extLst>
          </p:cNvPr>
          <p:cNvCxnSpPr>
            <a:cxnSpLocks/>
          </p:cNvCxnSpPr>
          <p:nvPr/>
        </p:nvCxnSpPr>
        <p:spPr>
          <a:xfrm flipH="1">
            <a:off x="5678905" y="5697454"/>
            <a:ext cx="1859815" cy="24384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766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Trained Model</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14</a:t>
            </a:fld>
            <a:endParaRPr lang="en-US" dirty="0"/>
          </a:p>
        </p:txBody>
      </p:sp>
      <p:graphicFrame>
        <p:nvGraphicFramePr>
          <p:cNvPr id="17" name="Table 16">
            <a:extLst>
              <a:ext uri="{FF2B5EF4-FFF2-40B4-BE49-F238E27FC236}">
                <a16:creationId xmlns:a16="http://schemas.microsoft.com/office/drawing/2014/main" id="{206BE769-0D15-4F08-9A3B-1B419D1EFDF7}"/>
              </a:ext>
            </a:extLst>
          </p:cNvPr>
          <p:cNvGraphicFramePr>
            <a:graphicFrameLocks noGrp="1"/>
          </p:cNvGraphicFramePr>
          <p:nvPr>
            <p:extLst>
              <p:ext uri="{D42A27DB-BD31-4B8C-83A1-F6EECF244321}">
                <p14:modId xmlns:p14="http://schemas.microsoft.com/office/powerpoint/2010/main" val="220106397"/>
              </p:ext>
            </p:extLst>
          </p:nvPr>
        </p:nvGraphicFramePr>
        <p:xfrm>
          <a:off x="304800" y="3818153"/>
          <a:ext cx="7990174" cy="2874333"/>
        </p:xfrm>
        <a:graphic>
          <a:graphicData uri="http://schemas.openxmlformats.org/drawingml/2006/table">
            <a:tbl>
              <a:tblPr firstRow="1" firstCol="1" bandRow="1">
                <a:tableStyleId>{93296810-A885-4BE3-A3E7-6D5BEEA58F35}</a:tableStyleId>
              </a:tblPr>
              <a:tblGrid>
                <a:gridCol w="1306476">
                  <a:extLst>
                    <a:ext uri="{9D8B030D-6E8A-4147-A177-3AD203B41FA5}">
                      <a16:colId xmlns:a16="http://schemas.microsoft.com/office/drawing/2014/main" val="792358332"/>
                    </a:ext>
                  </a:extLst>
                </a:gridCol>
                <a:gridCol w="1199725">
                  <a:extLst>
                    <a:ext uri="{9D8B030D-6E8A-4147-A177-3AD203B41FA5}">
                      <a16:colId xmlns:a16="http://schemas.microsoft.com/office/drawing/2014/main" val="2044469657"/>
                    </a:ext>
                  </a:extLst>
                </a:gridCol>
                <a:gridCol w="5483973">
                  <a:extLst>
                    <a:ext uri="{9D8B030D-6E8A-4147-A177-3AD203B41FA5}">
                      <a16:colId xmlns:a16="http://schemas.microsoft.com/office/drawing/2014/main" val="562028692"/>
                    </a:ext>
                  </a:extLst>
                </a:gridCol>
              </a:tblGrid>
              <a:tr h="221210">
                <a:tc>
                  <a:txBody>
                    <a:bodyPr/>
                    <a:lstStyle/>
                    <a:p>
                      <a:pPr marL="0" marR="0" algn="ctr">
                        <a:lnSpc>
                          <a:spcPct val="200000"/>
                        </a:lnSpc>
                        <a:spcBef>
                          <a:spcPts val="0"/>
                        </a:spcBef>
                        <a:spcAft>
                          <a:spcPts val="0"/>
                        </a:spcAft>
                      </a:pPr>
                      <a:r>
                        <a:rPr lang="en-US" sz="1000" dirty="0">
                          <a:effectLst/>
                        </a:rPr>
                        <a:t>Class Number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ImageNet ID</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Class Description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738358945"/>
                  </a:ext>
                </a:extLst>
              </a:tr>
              <a:tr h="221210">
                <a:tc>
                  <a:txBody>
                    <a:bodyPr/>
                    <a:lstStyle/>
                    <a:p>
                      <a:pPr marL="0" marR="0" algn="ctr">
                        <a:lnSpc>
                          <a:spcPct val="200000"/>
                        </a:lnSpc>
                        <a:spcBef>
                          <a:spcPts val="0"/>
                        </a:spcBef>
                        <a:spcAft>
                          <a:spcPts val="0"/>
                        </a:spcAft>
                      </a:pPr>
                      <a:r>
                        <a:rPr lang="en-US" sz="1000" dirty="0">
                          <a:effectLst/>
                        </a:rPr>
                        <a:t>1</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n04548362</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wallet, billfold, notecase, pocketbook</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0873321"/>
                  </a:ext>
                </a:extLst>
              </a:tr>
              <a:tr h="221210">
                <a:tc>
                  <a:txBody>
                    <a:bodyPr/>
                    <a:lstStyle/>
                    <a:p>
                      <a:pPr marL="0" marR="0" algn="ctr">
                        <a:lnSpc>
                          <a:spcPct val="200000"/>
                        </a:lnSpc>
                        <a:spcBef>
                          <a:spcPts val="0"/>
                        </a:spcBef>
                        <a:spcAft>
                          <a:spcPts val="0"/>
                        </a:spcAft>
                      </a:pPr>
                      <a:r>
                        <a:rPr lang="en-US" sz="1000" dirty="0">
                          <a:effectLst/>
                        </a:rPr>
                        <a:t>2</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n03642806</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laptop, laptop computer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685043304"/>
                  </a:ext>
                </a:extLst>
              </a:tr>
              <a:tr h="221210">
                <a:tc>
                  <a:txBody>
                    <a:bodyPr/>
                    <a:lstStyle/>
                    <a:p>
                      <a:pPr marL="0" marR="0" algn="ctr">
                        <a:lnSpc>
                          <a:spcPct val="200000"/>
                        </a:lnSpc>
                        <a:spcBef>
                          <a:spcPts val="0"/>
                        </a:spcBef>
                        <a:spcAft>
                          <a:spcPts val="0"/>
                        </a:spcAft>
                      </a:pPr>
                      <a:r>
                        <a:rPr lang="en-US" sz="1000" dirty="0">
                          <a:effectLst/>
                        </a:rPr>
                        <a:t>3</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n03063599</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coffee mug</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661174058"/>
                  </a:ext>
                </a:extLst>
              </a:tr>
              <a:tr h="221210">
                <a:tc>
                  <a:txBody>
                    <a:bodyPr/>
                    <a:lstStyle/>
                    <a:p>
                      <a:pPr marL="0" marR="0" algn="ctr">
                        <a:lnSpc>
                          <a:spcPct val="200000"/>
                        </a:lnSpc>
                        <a:spcBef>
                          <a:spcPts val="0"/>
                        </a:spcBef>
                        <a:spcAft>
                          <a:spcPts val="0"/>
                        </a:spcAft>
                      </a:pPr>
                      <a:r>
                        <a:rPr lang="en-US" sz="1000">
                          <a:effectLst/>
                        </a:rPr>
                        <a:t>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n02690373</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airliner</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887137095"/>
                  </a:ext>
                </a:extLst>
              </a:tr>
              <a:tr h="221210">
                <a:tc>
                  <a:txBody>
                    <a:bodyPr/>
                    <a:lstStyle/>
                    <a:p>
                      <a:pPr marL="0" marR="0" algn="ctr">
                        <a:lnSpc>
                          <a:spcPct val="200000"/>
                        </a:lnSpc>
                        <a:spcBef>
                          <a:spcPts val="0"/>
                        </a:spcBef>
                        <a:spcAft>
                          <a:spcPts val="0"/>
                        </a:spcAft>
                      </a:pPr>
                      <a:r>
                        <a:rPr lang="en-US" sz="1000">
                          <a:effectLst/>
                        </a:rPr>
                        <a:t>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n03930630</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pickup, pickup truck</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86068711"/>
                  </a:ext>
                </a:extLst>
              </a:tr>
              <a:tr h="221210">
                <a:tc>
                  <a:txBody>
                    <a:bodyPr/>
                    <a:lstStyle/>
                    <a:p>
                      <a:pPr marL="0" marR="0" algn="ctr">
                        <a:lnSpc>
                          <a:spcPct val="200000"/>
                        </a:lnSpc>
                        <a:spcBef>
                          <a:spcPts val="0"/>
                        </a:spcBef>
                        <a:spcAft>
                          <a:spcPts val="0"/>
                        </a:spcAft>
                      </a:pPr>
                      <a:r>
                        <a:rPr lang="en-US" sz="1000">
                          <a:effectLst/>
                        </a:rPr>
                        <a:t>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n01614925</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bald eagle, American eagle, Haliaeetus </a:t>
                      </a:r>
                      <a:r>
                        <a:rPr lang="en-US" sz="1000" dirty="0" err="1">
                          <a:effectLst/>
                        </a:rPr>
                        <a:t>leucocephalus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259013960"/>
                  </a:ext>
                </a:extLst>
              </a:tr>
              <a:tr h="221210">
                <a:tc>
                  <a:txBody>
                    <a:bodyPr/>
                    <a:lstStyle/>
                    <a:p>
                      <a:pPr marL="0" marR="0" algn="ctr">
                        <a:lnSpc>
                          <a:spcPct val="200000"/>
                        </a:lnSpc>
                        <a:spcBef>
                          <a:spcPts val="0"/>
                        </a:spcBef>
                        <a:spcAft>
                          <a:spcPts val="0"/>
                        </a:spcAft>
                      </a:pPr>
                      <a:r>
                        <a:rPr lang="en-US" sz="1000">
                          <a:effectLst/>
                        </a:rPr>
                        <a:t>7</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n03085013</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computer keyboard, keypad</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198100169"/>
                  </a:ext>
                </a:extLst>
              </a:tr>
              <a:tr h="221210">
                <a:tc>
                  <a:txBody>
                    <a:bodyPr/>
                    <a:lstStyle/>
                    <a:p>
                      <a:pPr marL="0" marR="0" algn="ctr">
                        <a:lnSpc>
                          <a:spcPct val="200000"/>
                        </a:lnSpc>
                        <a:spcBef>
                          <a:spcPts val="0"/>
                        </a:spcBef>
                        <a:spcAft>
                          <a:spcPts val="0"/>
                        </a:spcAft>
                      </a:pPr>
                      <a:r>
                        <a:rPr lang="en-US" sz="1000">
                          <a:effectLst/>
                        </a:rPr>
                        <a:t>8</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n02708093</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analog clock</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691728145"/>
                  </a:ext>
                </a:extLst>
              </a:tr>
              <a:tr h="221210">
                <a:tc>
                  <a:txBody>
                    <a:bodyPr/>
                    <a:lstStyle/>
                    <a:p>
                      <a:pPr marL="0" marR="0" algn="ctr">
                        <a:lnSpc>
                          <a:spcPct val="200000"/>
                        </a:lnSpc>
                        <a:spcBef>
                          <a:spcPts val="0"/>
                        </a:spcBef>
                        <a:spcAft>
                          <a:spcPts val="0"/>
                        </a:spcAft>
                      </a:pPr>
                      <a:r>
                        <a:rPr lang="en-US" sz="1000" dirty="0">
                          <a:effectLst/>
                        </a:rPr>
                        <a:t>9</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dirty="0">
                          <a:effectLst/>
                        </a:rPr>
                        <a:t>n03272010</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electric guitar</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26290914"/>
                  </a:ext>
                </a:extLst>
              </a:tr>
              <a:tr h="221210">
                <a:tc>
                  <a:txBody>
                    <a:bodyPr/>
                    <a:lstStyle/>
                    <a:p>
                      <a:pPr marL="0" marR="0" algn="ctr">
                        <a:lnSpc>
                          <a:spcPct val="200000"/>
                        </a:lnSpc>
                        <a:spcBef>
                          <a:spcPts val="0"/>
                        </a:spcBef>
                        <a:spcAft>
                          <a:spcPts val="0"/>
                        </a:spcAft>
                      </a:pPr>
                      <a:r>
                        <a:rPr lang="en-US" sz="1000">
                          <a:effectLst/>
                        </a:rPr>
                        <a:t>10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000">
                          <a:effectLst/>
                        </a:rPr>
                        <a:t>n02992529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just">
                        <a:lnSpc>
                          <a:spcPct val="200000"/>
                        </a:lnSpc>
                        <a:spcBef>
                          <a:spcPts val="0"/>
                        </a:spcBef>
                        <a:spcAft>
                          <a:spcPts val="0"/>
                        </a:spcAft>
                      </a:pPr>
                      <a:r>
                        <a:rPr lang="en-US" sz="1000" dirty="0">
                          <a:effectLst/>
                        </a:rPr>
                        <a:t>cellular telephone, cellular phone, cellphone, cell, mobile phone</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93246386"/>
                  </a:ext>
                </a:extLst>
              </a:tr>
            </a:tbl>
          </a:graphicData>
        </a:graphic>
      </p:graphicFrame>
      <p:pic>
        <p:nvPicPr>
          <p:cNvPr id="16" name="Picture 15" descr="C:\Users\Mark_Espinosa\Documents\A_CNN_Model\archive\10_Class\input_data\mural.jpg">
            <a:extLst>
              <a:ext uri="{FF2B5EF4-FFF2-40B4-BE49-F238E27FC236}">
                <a16:creationId xmlns:a16="http://schemas.microsoft.com/office/drawing/2014/main" id="{608E1810-33D9-4346-BB6D-6071F50734D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28948" y="160421"/>
            <a:ext cx="5029200" cy="2012950"/>
          </a:xfrm>
          <a:prstGeom prst="rect">
            <a:avLst/>
          </a:prstGeom>
          <a:noFill/>
          <a:ln>
            <a:noFill/>
          </a:ln>
        </p:spPr>
      </p:pic>
      <p:sp>
        <p:nvSpPr>
          <p:cNvPr id="7" name="Content Placeholder 2">
            <a:extLst>
              <a:ext uri="{FF2B5EF4-FFF2-40B4-BE49-F238E27FC236}">
                <a16:creationId xmlns:a16="http://schemas.microsoft.com/office/drawing/2014/main" id="{84218D8E-8FA6-4011-BF50-D2D69354DFF5}"/>
              </a:ext>
            </a:extLst>
          </p:cNvPr>
          <p:cNvSpPr>
            <a:spLocks noGrp="1"/>
          </p:cNvSpPr>
          <p:nvPr>
            <p:ph idx="1"/>
          </p:nvPr>
        </p:nvSpPr>
        <p:spPr>
          <a:xfrm>
            <a:off x="457200" y="1135291"/>
            <a:ext cx="6571748" cy="2562414"/>
          </a:xfrm>
        </p:spPr>
        <p:txBody>
          <a:bodyPr>
            <a:normAutofit fontScale="40000" lnSpcReduction="20000"/>
          </a:bodyPr>
          <a:lstStyle/>
          <a:p>
            <a:pPr algn="just">
              <a:lnSpc>
                <a:spcPct val="200000"/>
              </a:lnSpc>
            </a:pPr>
            <a:r>
              <a:rPr lang="en-US" dirty="0">
                <a:ea typeface="Times New Roman" panose="02020603050405020304" pitchFamily="18" charset="0"/>
              </a:rPr>
              <a:t>For this project there existed absolutely no tools prior to commencing this work nor were there peers available which had prior experience.  Therefore, a considerable amount of time was invested into developing an array of tools in various software environments that would be capable of testing the design to completion.</a:t>
            </a:r>
          </a:p>
          <a:p>
            <a:pPr algn="just">
              <a:lnSpc>
                <a:spcPct val="200000"/>
              </a:lnSpc>
            </a:pPr>
            <a:r>
              <a:rPr lang="en-US" dirty="0">
                <a:ea typeface="Times New Roman" panose="02020603050405020304" pitchFamily="18" charset="0"/>
              </a:rPr>
              <a:t>To develop a trained model of a Convolutional Neural Network, tools from </a:t>
            </a:r>
            <a:r>
              <a:rPr lang="en-US" dirty="0"/>
              <a:t>Stanford University’s CS231N were used in conjunction with a very small training set. </a:t>
            </a:r>
          </a:p>
          <a:p>
            <a:pPr algn="just">
              <a:lnSpc>
                <a:spcPct val="200000"/>
              </a:lnSpc>
            </a:pPr>
            <a:r>
              <a:rPr lang="en-US" dirty="0"/>
              <a:t>Using the Stanford tools, a small data set of 10 images was used to train an </a:t>
            </a:r>
            <a:r>
              <a:rPr lang="en-US" dirty="0" err="1"/>
              <a:t>AlexNet</a:t>
            </a:r>
            <a:r>
              <a:rPr lang="en-US" dirty="0"/>
              <a:t> Convolutional Neural Network.  These images were selected randomly from a list of 10 Classes. </a:t>
            </a:r>
          </a:p>
          <a:p>
            <a:pPr algn="just">
              <a:lnSpc>
                <a:spcPct val="200000"/>
              </a:lnSpc>
            </a:pPr>
            <a:endParaRPr lang="en-US" dirty="0"/>
          </a:p>
          <a:p>
            <a:pPr algn="just">
              <a:lnSpc>
                <a:spcPct val="200000"/>
              </a:lnSpc>
            </a:pPr>
            <a:endParaRPr lang="en-US" dirty="0"/>
          </a:p>
        </p:txBody>
      </p:sp>
      <p:sp>
        <p:nvSpPr>
          <p:cNvPr id="8" name="Content Placeholder 2">
            <a:extLst>
              <a:ext uri="{FF2B5EF4-FFF2-40B4-BE49-F238E27FC236}">
                <a16:creationId xmlns:a16="http://schemas.microsoft.com/office/drawing/2014/main" id="{84218D8E-8FA6-4011-BF50-D2D69354DFF5}"/>
              </a:ext>
            </a:extLst>
          </p:cNvPr>
          <p:cNvSpPr txBox="1">
            <a:spLocks/>
          </p:cNvSpPr>
          <p:nvPr/>
        </p:nvSpPr>
        <p:spPr>
          <a:xfrm>
            <a:off x="8502315" y="2409102"/>
            <a:ext cx="3555833" cy="3702940"/>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pPr>
            <a:r>
              <a:rPr lang="en-US" dirty="0">
                <a:ea typeface="Times New Roman" panose="02020603050405020304" pitchFamily="18" charset="0"/>
              </a:rPr>
              <a:t>Images were selected from the ImageNet database</a:t>
            </a:r>
            <a:r>
              <a:rPr lang="en-US" dirty="0"/>
              <a:t>.</a:t>
            </a:r>
          </a:p>
          <a:p>
            <a:pPr algn="just">
              <a:lnSpc>
                <a:spcPct val="200000"/>
              </a:lnSpc>
            </a:pPr>
            <a:r>
              <a:rPr lang="en-US" dirty="0"/>
              <a:t>The ImageNet database contains roughly 100,000 individual images spanning 1000 or more classes with each image differing in size.  </a:t>
            </a:r>
          </a:p>
          <a:p>
            <a:pPr algn="just">
              <a:lnSpc>
                <a:spcPct val="200000"/>
              </a:lnSpc>
            </a:pPr>
            <a:r>
              <a:rPr lang="en-US" dirty="0"/>
              <a:t>Therefore additional tools Python tools were created to search the database for specific files, determine their size, obtain their bounding box boundaries, and finally resize the image to the 227x227 </a:t>
            </a:r>
            <a:r>
              <a:rPr lang="en-US" dirty="0" err="1"/>
              <a:t>AlexNet</a:t>
            </a:r>
            <a:r>
              <a:rPr lang="en-US" dirty="0"/>
              <a:t> input image size.  </a:t>
            </a:r>
          </a:p>
          <a:p>
            <a:pPr algn="just">
              <a:lnSpc>
                <a:spcPct val="200000"/>
              </a:lnSpc>
            </a:pPr>
            <a:endParaRPr lang="en-US" dirty="0"/>
          </a:p>
          <a:p>
            <a:pPr algn="just">
              <a:lnSpc>
                <a:spcPct val="200000"/>
              </a:lnSpc>
            </a:pPr>
            <a:endParaRPr lang="en-US" dirty="0"/>
          </a:p>
        </p:txBody>
      </p:sp>
    </p:spTree>
    <p:extLst>
      <p:ext uri="{BB962C8B-B14F-4D97-AF65-F5344CB8AC3E}">
        <p14:creationId xmlns:p14="http://schemas.microsoft.com/office/powerpoint/2010/main" val="2890209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Trained Model</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15</a:t>
            </a:fld>
            <a:endParaRPr lang="en-US" dirty="0"/>
          </a:p>
        </p:txBody>
      </p:sp>
      <p:pic>
        <p:nvPicPr>
          <p:cNvPr id="16" name="Picture 15" descr="C:\Users\Mark_Espinosa\Documents\A_CNN_Model\archive\10_Class\input_data\mural.jpg">
            <a:extLst>
              <a:ext uri="{FF2B5EF4-FFF2-40B4-BE49-F238E27FC236}">
                <a16:creationId xmlns:a16="http://schemas.microsoft.com/office/drawing/2014/main" id="{608E1810-33D9-4346-BB6D-6071F50734D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28948" y="160421"/>
            <a:ext cx="5029200" cy="2012950"/>
          </a:xfrm>
          <a:prstGeom prst="rect">
            <a:avLst/>
          </a:prstGeom>
          <a:noFill/>
          <a:ln>
            <a:noFill/>
          </a:ln>
        </p:spPr>
      </p:pic>
      <p:pic>
        <p:nvPicPr>
          <p:cNvPr id="6" name="Picture 5" descr="C:\Users\Mark_Espinosa\Documents\A_CNN_Model\archive\10_Class\training_results.JPG">
            <a:extLst>
              <a:ext uri="{FF2B5EF4-FFF2-40B4-BE49-F238E27FC236}">
                <a16:creationId xmlns:a16="http://schemas.microsoft.com/office/drawing/2014/main" id="{627ACCCD-7FC9-494E-BC76-743B85B65F38}"/>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94030" y="1911901"/>
            <a:ext cx="6120130" cy="4420553"/>
          </a:xfrm>
          <a:prstGeom prst="rect">
            <a:avLst/>
          </a:prstGeom>
          <a:noFill/>
          <a:ln>
            <a:noFill/>
          </a:ln>
        </p:spPr>
      </p:pic>
      <p:sp>
        <p:nvSpPr>
          <p:cNvPr id="3" name="Rectangle 2">
            <a:extLst>
              <a:ext uri="{FF2B5EF4-FFF2-40B4-BE49-F238E27FC236}">
                <a16:creationId xmlns:a16="http://schemas.microsoft.com/office/drawing/2014/main" id="{AD15876C-D2D9-47C0-AE40-613B110E886C}"/>
              </a:ext>
            </a:extLst>
          </p:cNvPr>
          <p:cNvSpPr/>
          <p:nvPr/>
        </p:nvSpPr>
        <p:spPr>
          <a:xfrm>
            <a:off x="7353300" y="2675069"/>
            <a:ext cx="4704848" cy="3156633"/>
          </a:xfrm>
          <a:prstGeom prst="rect">
            <a:avLst/>
          </a:prstGeom>
        </p:spPr>
        <p:txBody>
          <a:bodyPr wrap="square">
            <a:spAutoFit/>
          </a:bodyPr>
          <a:lstStyle/>
          <a:p>
            <a:pPr marL="342900" marR="0" lvl="0" indent="-342900" algn="just">
              <a:lnSpc>
                <a:spcPct val="200000"/>
              </a:lnSpc>
              <a:spcBef>
                <a:spcPts val="0"/>
              </a:spcBef>
              <a:spcAft>
                <a:spcPts val="0"/>
              </a:spcAft>
              <a:buFont typeface="+mj-lt"/>
              <a:buAutoNum type="alphaLcPeriod"/>
            </a:pPr>
            <a:r>
              <a:rPr lang="en-US" sz="1400" dirty="0">
                <a:latin typeface="Arial" panose="020B0604020202020204" pitchFamily="34" charset="0"/>
                <a:ea typeface="Times New Roman" panose="02020603050405020304" pitchFamily="18" charset="0"/>
                <a:cs typeface="Arial" panose="020B0604020202020204" pitchFamily="34" charset="0"/>
              </a:rPr>
              <a:t>Regularization = 0.0 (No Regularization)</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a:lnSpc>
                <a:spcPct val="200000"/>
              </a:lnSpc>
              <a:spcBef>
                <a:spcPts val="0"/>
              </a:spcBef>
              <a:spcAft>
                <a:spcPts val="0"/>
              </a:spcAft>
              <a:buFont typeface="+mj-lt"/>
              <a:buAutoNum type="alphaLcPeriod"/>
            </a:pPr>
            <a:r>
              <a:rPr lang="en-US" sz="1400" dirty="0">
                <a:latin typeface="Arial" panose="020B0604020202020204" pitchFamily="34" charset="0"/>
                <a:ea typeface="Times New Roman" panose="02020603050405020304" pitchFamily="18" charset="0"/>
                <a:cs typeface="Arial" panose="020B0604020202020204" pitchFamily="34" charset="0"/>
              </a:rPr>
              <a:t>Learning Rate = 5x10</a:t>
            </a:r>
            <a:r>
              <a:rPr lang="en-US" sz="1400" baseline="30000" dirty="0">
                <a:latin typeface="Arial" panose="020B0604020202020204" pitchFamily="34" charset="0"/>
                <a:ea typeface="Times New Roman" panose="02020603050405020304" pitchFamily="18" charset="0"/>
                <a:cs typeface="Arial" panose="020B0604020202020204" pitchFamily="34" charset="0"/>
              </a:rPr>
              <a:t>-3</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a:lnSpc>
                <a:spcPct val="200000"/>
              </a:lnSpc>
              <a:spcBef>
                <a:spcPts val="0"/>
              </a:spcBef>
              <a:spcAft>
                <a:spcPts val="0"/>
              </a:spcAft>
              <a:buFont typeface="+mj-lt"/>
              <a:buAutoNum type="alphaLcPeriod"/>
            </a:pPr>
            <a:r>
              <a:rPr lang="en-US" sz="1400" dirty="0">
                <a:latin typeface="Arial" panose="020B0604020202020204" pitchFamily="34" charset="0"/>
                <a:ea typeface="Times New Roman" panose="02020603050405020304" pitchFamily="18" charset="0"/>
                <a:cs typeface="Arial" panose="020B0604020202020204" pitchFamily="34" charset="0"/>
              </a:rPr>
              <a:t>Weight Scale = 1.5x10</a:t>
            </a:r>
            <a:r>
              <a:rPr lang="en-US" sz="1400" baseline="30000" dirty="0">
                <a:latin typeface="Arial" panose="020B0604020202020204" pitchFamily="34" charset="0"/>
                <a:ea typeface="Times New Roman" panose="02020603050405020304" pitchFamily="18" charset="0"/>
                <a:cs typeface="Arial" panose="020B0604020202020204" pitchFamily="34" charset="0"/>
              </a:rPr>
              <a:t>-2</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a:lnSpc>
                <a:spcPct val="200000"/>
              </a:lnSpc>
              <a:spcBef>
                <a:spcPts val="0"/>
              </a:spcBef>
              <a:spcAft>
                <a:spcPts val="0"/>
              </a:spcAft>
              <a:buFont typeface="+mj-lt"/>
              <a:buAutoNum type="alphaLcPeriod"/>
            </a:pPr>
            <a:r>
              <a:rPr lang="en-US" sz="1400" dirty="0">
                <a:latin typeface="Arial" panose="020B0604020202020204" pitchFamily="34" charset="0"/>
                <a:ea typeface="Times New Roman" panose="02020603050405020304" pitchFamily="18" charset="0"/>
                <a:cs typeface="Arial" panose="020B0604020202020204" pitchFamily="34" charset="0"/>
              </a:rPr>
              <a:t>Iterations = 1000</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a:lnSpc>
                <a:spcPct val="200000"/>
              </a:lnSpc>
              <a:spcBef>
                <a:spcPts val="0"/>
              </a:spcBef>
              <a:spcAft>
                <a:spcPts val="0"/>
              </a:spcAft>
              <a:buFont typeface="+mj-lt"/>
              <a:buAutoNum type="alphaLcPeriod"/>
            </a:pPr>
            <a:r>
              <a:rPr lang="en-US" sz="1400" dirty="0">
                <a:latin typeface="Arial" panose="020B0604020202020204" pitchFamily="34" charset="0"/>
                <a:ea typeface="Times New Roman" panose="02020603050405020304" pitchFamily="18" charset="0"/>
                <a:cs typeface="Arial" panose="020B0604020202020204" pitchFamily="34" charset="0"/>
              </a:rPr>
              <a:t>Batch Size = 10</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a:lnSpc>
                <a:spcPct val="200000"/>
              </a:lnSpc>
              <a:spcBef>
                <a:spcPts val="0"/>
              </a:spcBef>
              <a:spcAft>
                <a:spcPts val="0"/>
              </a:spcAft>
              <a:buFont typeface="+mj-lt"/>
              <a:buAutoNum type="alphaLcPeriod"/>
            </a:pPr>
            <a:r>
              <a:rPr lang="en-US" sz="1400" dirty="0">
                <a:latin typeface="Arial" panose="020B0604020202020204" pitchFamily="34" charset="0"/>
                <a:ea typeface="Times New Roman" panose="02020603050405020304" pitchFamily="18" charset="0"/>
                <a:cs typeface="Arial" panose="020B0604020202020204" pitchFamily="34" charset="0"/>
              </a:rPr>
              <a:t>Update Rule = Stochastic Gradient Descent </a:t>
            </a:r>
            <a:endParaRPr lang="en-US" sz="2000" dirty="0">
              <a:latin typeface="Arial" panose="020B0604020202020204" pitchFamily="34" charset="0"/>
              <a:ea typeface="Times New Roman" panose="02020603050405020304" pitchFamily="18" charset="0"/>
              <a:cs typeface="Arial" panose="020B0604020202020204" pitchFamily="34" charset="0"/>
            </a:endParaRPr>
          </a:p>
          <a:p>
            <a:pPr marL="342900" marR="0" lvl="0" indent="-342900" algn="just">
              <a:lnSpc>
                <a:spcPct val="200000"/>
              </a:lnSpc>
              <a:spcBef>
                <a:spcPts val="0"/>
              </a:spcBef>
              <a:spcAft>
                <a:spcPts val="0"/>
              </a:spcAft>
              <a:buFont typeface="+mj-lt"/>
              <a:buAutoNum type="alphaLcPeriod"/>
            </a:pPr>
            <a:r>
              <a:rPr lang="en-US" sz="1400" dirty="0">
                <a:latin typeface="Arial" panose="020B0604020202020204" pitchFamily="34" charset="0"/>
                <a:ea typeface="Times New Roman" panose="02020603050405020304" pitchFamily="18" charset="0"/>
                <a:cs typeface="Arial" panose="020B0604020202020204" pitchFamily="34" charset="0"/>
              </a:rPr>
              <a:t>Learning Rate Decay = 1.0 (No Decay)</a:t>
            </a:r>
            <a:endParaRPr lang="en-US" sz="2000" dirty="0">
              <a:effectLst/>
              <a:latin typeface="Arial" panose="020B0604020202020204" pitchFamily="34"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39040925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0" y="947738"/>
            <a:ext cx="10299700" cy="2852737"/>
          </a:xfrm>
        </p:spPr>
        <p:txBody>
          <a:bodyPr/>
          <a:lstStyle/>
          <a:p>
            <a:r>
              <a:rPr lang="en-US" dirty="0"/>
              <a:t>Results</a:t>
            </a:r>
          </a:p>
        </p:txBody>
      </p:sp>
      <p:sp>
        <p:nvSpPr>
          <p:cNvPr id="3" name="Text Placeholder 2"/>
          <p:cNvSpPr>
            <a:spLocks noGrp="1"/>
          </p:cNvSpPr>
          <p:nvPr>
            <p:ph type="body" idx="1"/>
          </p:nvPr>
        </p:nvSpPr>
        <p:spPr>
          <a:xfrm>
            <a:off x="1047750" y="3800475"/>
            <a:ext cx="10299700" cy="1500187"/>
          </a:xfrm>
        </p:spPr>
        <p:txBody>
          <a:bodyPr/>
          <a:lstStyle/>
          <a:p>
            <a:r>
              <a:rPr lang="en-US" dirty="0"/>
              <a:t>Performance and Output</a:t>
            </a:r>
          </a:p>
        </p:txBody>
      </p:sp>
      <p:sp>
        <p:nvSpPr>
          <p:cNvPr id="4" name="Slide Number Placeholder 3"/>
          <p:cNvSpPr>
            <a:spLocks noGrp="1"/>
          </p:cNvSpPr>
          <p:nvPr>
            <p:ph type="sldNum" sz="quarter" idx="12"/>
          </p:nvPr>
        </p:nvSpPr>
        <p:spPr/>
        <p:txBody>
          <a:bodyPr/>
          <a:lstStyle/>
          <a:p>
            <a:fld id="{89A07FDE-CF23-4DF4-993F-F0A8407421BC}" type="slidenum">
              <a:rPr lang="en-US" smtClean="0"/>
              <a:t>16</a:t>
            </a:fld>
            <a:endParaRPr lang="en-US"/>
          </a:p>
        </p:txBody>
      </p:sp>
    </p:spTree>
    <p:extLst>
      <p:ext uri="{BB962C8B-B14F-4D97-AF65-F5344CB8AC3E}">
        <p14:creationId xmlns:p14="http://schemas.microsoft.com/office/powerpoint/2010/main" val="35604420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fontScale="90000"/>
          </a:bodyPr>
          <a:lstStyle/>
          <a:p>
            <a:r>
              <a:rPr lang="en-US" dirty="0"/>
              <a:t>Synthesized &amp; Implemented </a:t>
            </a:r>
            <a:br>
              <a:rPr lang="en-US" dirty="0"/>
            </a:br>
            <a:r>
              <a:rPr lang="en-US" dirty="0"/>
              <a:t>Design </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17</a:t>
            </a:fld>
            <a:endParaRPr lang="en-US" dirty="0"/>
          </a:p>
        </p:txBody>
      </p:sp>
      <p:pic>
        <p:nvPicPr>
          <p:cNvPr id="6" name="Picture 5">
            <a:extLst>
              <a:ext uri="{FF2B5EF4-FFF2-40B4-BE49-F238E27FC236}">
                <a16:creationId xmlns:a16="http://schemas.microsoft.com/office/drawing/2014/main" id="{A279436B-2801-4903-A1F0-0A3F5F07A8B9}"/>
              </a:ext>
            </a:extLst>
          </p:cNvPr>
          <p:cNvPicPr/>
          <p:nvPr/>
        </p:nvPicPr>
        <p:blipFill>
          <a:blip r:embed="rId2"/>
          <a:stretch>
            <a:fillRect/>
          </a:stretch>
        </p:blipFill>
        <p:spPr>
          <a:xfrm>
            <a:off x="908250" y="4800991"/>
            <a:ext cx="7172960" cy="1959928"/>
          </a:xfrm>
          <a:prstGeom prst="rect">
            <a:avLst/>
          </a:prstGeom>
        </p:spPr>
      </p:pic>
      <p:pic>
        <p:nvPicPr>
          <p:cNvPr id="7" name="Picture 6">
            <a:extLst>
              <a:ext uri="{FF2B5EF4-FFF2-40B4-BE49-F238E27FC236}">
                <a16:creationId xmlns:a16="http://schemas.microsoft.com/office/drawing/2014/main" id="{01F226A7-ACA9-4B1F-9A73-8D48B8BFB812}"/>
              </a:ext>
            </a:extLst>
          </p:cNvPr>
          <p:cNvPicPr/>
          <p:nvPr/>
        </p:nvPicPr>
        <p:blipFill rotWithShape="1">
          <a:blip r:embed="rId3"/>
          <a:srcRect l="45053" t="55991" r="29546" b="3506"/>
          <a:stretch/>
        </p:blipFill>
        <p:spPr bwMode="auto">
          <a:xfrm>
            <a:off x="9311640" y="3390498"/>
            <a:ext cx="2712720" cy="2952115"/>
          </a:xfrm>
          <a:prstGeom prst="rect">
            <a:avLst/>
          </a:prstGeom>
          <a:ln>
            <a:noFill/>
          </a:ln>
          <a:extLst>
            <a:ext uri="{53640926-AAD7-44D8-BBD7-CCE9431645EC}">
              <a14:shadowObscured xmlns:a14="http://schemas.microsoft.com/office/drawing/2010/main"/>
            </a:ext>
          </a:extLst>
        </p:spPr>
      </p:pic>
      <p:pic>
        <p:nvPicPr>
          <p:cNvPr id="8" name="Picture 7">
            <a:extLst>
              <a:ext uri="{FF2B5EF4-FFF2-40B4-BE49-F238E27FC236}">
                <a16:creationId xmlns:a16="http://schemas.microsoft.com/office/drawing/2014/main" id="{142D4F42-4ADB-4E77-8FA0-831F6E5C28E8}"/>
              </a:ext>
            </a:extLst>
          </p:cNvPr>
          <p:cNvPicPr/>
          <p:nvPr/>
        </p:nvPicPr>
        <p:blipFill>
          <a:blip r:embed="rId4"/>
          <a:stretch>
            <a:fillRect/>
          </a:stretch>
        </p:blipFill>
        <p:spPr>
          <a:xfrm>
            <a:off x="9144000" y="0"/>
            <a:ext cx="3048000" cy="3429000"/>
          </a:xfrm>
          <a:prstGeom prst="rect">
            <a:avLst/>
          </a:prstGeom>
        </p:spPr>
      </p:pic>
      <p:pic>
        <p:nvPicPr>
          <p:cNvPr id="9" name="Picture 8">
            <a:extLst>
              <a:ext uri="{FF2B5EF4-FFF2-40B4-BE49-F238E27FC236}">
                <a16:creationId xmlns:a16="http://schemas.microsoft.com/office/drawing/2014/main" id="{9B9DBE79-713E-4E76-87DF-27149FFF1883}"/>
              </a:ext>
            </a:extLst>
          </p:cNvPr>
          <p:cNvPicPr/>
          <p:nvPr/>
        </p:nvPicPr>
        <p:blipFill>
          <a:blip r:embed="rId5"/>
          <a:stretch>
            <a:fillRect/>
          </a:stretch>
        </p:blipFill>
        <p:spPr>
          <a:xfrm>
            <a:off x="908250" y="2167297"/>
            <a:ext cx="7320280" cy="1671955"/>
          </a:xfrm>
          <a:prstGeom prst="rect">
            <a:avLst/>
          </a:prstGeom>
        </p:spPr>
      </p:pic>
      <p:sp>
        <p:nvSpPr>
          <p:cNvPr id="10" name="Content Placeholder 2">
            <a:extLst>
              <a:ext uri="{FF2B5EF4-FFF2-40B4-BE49-F238E27FC236}">
                <a16:creationId xmlns:a16="http://schemas.microsoft.com/office/drawing/2014/main" id="{84218D8E-8FA6-4011-BF50-D2D69354DFF5}"/>
              </a:ext>
            </a:extLst>
          </p:cNvPr>
          <p:cNvSpPr>
            <a:spLocks noGrp="1"/>
          </p:cNvSpPr>
          <p:nvPr>
            <p:ph idx="1"/>
          </p:nvPr>
        </p:nvSpPr>
        <p:spPr>
          <a:xfrm>
            <a:off x="624839" y="4076794"/>
            <a:ext cx="8061960" cy="1022371"/>
          </a:xfrm>
        </p:spPr>
        <p:txBody>
          <a:bodyPr>
            <a:normAutofit fontScale="47500" lnSpcReduction="20000"/>
          </a:bodyPr>
          <a:lstStyle/>
          <a:p>
            <a:pPr algn="just">
              <a:lnSpc>
                <a:spcPct val="200000"/>
              </a:lnSpc>
            </a:pPr>
            <a:r>
              <a:rPr lang="en-US" dirty="0">
                <a:ea typeface="Times New Roman" panose="02020603050405020304" pitchFamily="18" charset="0"/>
              </a:rPr>
              <a:t>The design currently is using ~70% of the FPGA Look-up Tables, ~40% of the FPGA Flip Flops, and ~40% of the FPGA Block RAM.  It is worth making special mention that the design currently only uses ~16% of the FPGA DSPs. </a:t>
            </a:r>
            <a:endParaRPr lang="en-US" dirty="0"/>
          </a:p>
        </p:txBody>
      </p:sp>
      <p:sp>
        <p:nvSpPr>
          <p:cNvPr id="11" name="Content Placeholder 2">
            <a:extLst>
              <a:ext uri="{FF2B5EF4-FFF2-40B4-BE49-F238E27FC236}">
                <a16:creationId xmlns:a16="http://schemas.microsoft.com/office/drawing/2014/main" id="{84218D8E-8FA6-4011-BF50-D2D69354DFF5}"/>
              </a:ext>
            </a:extLst>
          </p:cNvPr>
          <p:cNvSpPr txBox="1">
            <a:spLocks/>
          </p:cNvSpPr>
          <p:nvPr/>
        </p:nvSpPr>
        <p:spPr>
          <a:xfrm>
            <a:off x="624839" y="1448114"/>
            <a:ext cx="8053939" cy="719183"/>
          </a:xfrm>
          <a:prstGeom prst="rect">
            <a:avLst/>
          </a:prstGeom>
        </p:spPr>
        <p:txBody>
          <a:bodyPr vert="horz" lIns="91440" tIns="45720" rIns="91440" bIns="45720" rtlCol="0">
            <a:normAutofit fontScale="4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pPr>
            <a:r>
              <a:rPr lang="en-US" dirty="0">
                <a:ea typeface="Times New Roman" panose="02020603050405020304" pitchFamily="18" charset="0"/>
              </a:rPr>
              <a:t>The implementation of a Convolutional Neural Network on FPGA met its timing requirements with the constraint of a 100MHz input clock frequency. </a:t>
            </a:r>
            <a:endParaRPr lang="en-US" dirty="0"/>
          </a:p>
        </p:txBody>
      </p:sp>
    </p:spTree>
    <p:extLst>
      <p:ext uri="{BB962C8B-B14F-4D97-AF65-F5344CB8AC3E}">
        <p14:creationId xmlns:p14="http://schemas.microsoft.com/office/powerpoint/2010/main" val="24625444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17CFB67F-D95E-46B7-B360-C7BB4B796132}"/>
              </a:ext>
            </a:extLst>
          </p:cNvPr>
          <p:cNvPicPr/>
          <p:nvPr/>
        </p:nvPicPr>
        <p:blipFill>
          <a:blip r:embed="rId2"/>
          <a:stretch>
            <a:fillRect/>
          </a:stretch>
        </p:blipFill>
        <p:spPr>
          <a:xfrm>
            <a:off x="274320" y="225107"/>
            <a:ext cx="10909300" cy="6107347"/>
          </a:xfrm>
          <a:prstGeom prst="rect">
            <a:avLst/>
          </a:prstGeom>
        </p:spPr>
      </p:pic>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18</a:t>
            </a:fld>
            <a:endParaRPr lang="en-US" dirty="0"/>
          </a:p>
        </p:txBody>
      </p:sp>
    </p:spTree>
    <p:extLst>
      <p:ext uri="{BB962C8B-B14F-4D97-AF65-F5344CB8AC3E}">
        <p14:creationId xmlns:p14="http://schemas.microsoft.com/office/powerpoint/2010/main" val="1002407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Floating-Point Operations (FLOP)</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19</a:t>
            </a:fld>
            <a:endParaRPr lang="en-US" dirty="0"/>
          </a:p>
        </p:txBody>
      </p:sp>
      <p:graphicFrame>
        <p:nvGraphicFramePr>
          <p:cNvPr id="5" name="Table 4">
            <a:extLst>
              <a:ext uri="{FF2B5EF4-FFF2-40B4-BE49-F238E27FC236}">
                <a16:creationId xmlns:a16="http://schemas.microsoft.com/office/drawing/2014/main" id="{CFE847B8-FFFA-4142-BAC5-0D4CD53A1E01}"/>
              </a:ext>
            </a:extLst>
          </p:cNvPr>
          <p:cNvGraphicFramePr>
            <a:graphicFrameLocks noGrp="1"/>
          </p:cNvGraphicFramePr>
          <p:nvPr>
            <p:extLst>
              <p:ext uri="{D42A27DB-BD31-4B8C-83A1-F6EECF244321}">
                <p14:modId xmlns:p14="http://schemas.microsoft.com/office/powerpoint/2010/main" val="3421826727"/>
              </p:ext>
            </p:extLst>
          </p:nvPr>
        </p:nvGraphicFramePr>
        <p:xfrm>
          <a:off x="2016404" y="3274994"/>
          <a:ext cx="7881575" cy="2692667"/>
        </p:xfrm>
        <a:graphic>
          <a:graphicData uri="http://schemas.openxmlformats.org/drawingml/2006/table">
            <a:tbl>
              <a:tblPr firstRow="1" firstCol="1" bandRow="1">
                <a:tableStyleId>{93296810-A885-4BE3-A3E7-6D5BEEA58F35}</a:tableStyleId>
              </a:tblPr>
              <a:tblGrid>
                <a:gridCol w="1159421">
                  <a:extLst>
                    <a:ext uri="{9D8B030D-6E8A-4147-A177-3AD203B41FA5}">
                      <a16:colId xmlns:a16="http://schemas.microsoft.com/office/drawing/2014/main" val="365351791"/>
                    </a:ext>
                  </a:extLst>
                </a:gridCol>
                <a:gridCol w="1411782">
                  <a:extLst>
                    <a:ext uri="{9D8B030D-6E8A-4147-A177-3AD203B41FA5}">
                      <a16:colId xmlns:a16="http://schemas.microsoft.com/office/drawing/2014/main" val="2611620131"/>
                    </a:ext>
                  </a:extLst>
                </a:gridCol>
                <a:gridCol w="1224689">
                  <a:extLst>
                    <a:ext uri="{9D8B030D-6E8A-4147-A177-3AD203B41FA5}">
                      <a16:colId xmlns:a16="http://schemas.microsoft.com/office/drawing/2014/main" val="2668622168"/>
                    </a:ext>
                  </a:extLst>
                </a:gridCol>
                <a:gridCol w="1284072">
                  <a:extLst>
                    <a:ext uri="{9D8B030D-6E8A-4147-A177-3AD203B41FA5}">
                      <a16:colId xmlns:a16="http://schemas.microsoft.com/office/drawing/2014/main" val="729741201"/>
                    </a:ext>
                  </a:extLst>
                </a:gridCol>
                <a:gridCol w="1365786">
                  <a:extLst>
                    <a:ext uri="{9D8B030D-6E8A-4147-A177-3AD203B41FA5}">
                      <a16:colId xmlns:a16="http://schemas.microsoft.com/office/drawing/2014/main" val="1225807047"/>
                    </a:ext>
                  </a:extLst>
                </a:gridCol>
                <a:gridCol w="1435825">
                  <a:extLst>
                    <a:ext uri="{9D8B030D-6E8A-4147-A177-3AD203B41FA5}">
                      <a16:colId xmlns:a16="http://schemas.microsoft.com/office/drawing/2014/main" val="2720708404"/>
                    </a:ext>
                  </a:extLst>
                </a:gridCol>
              </a:tblGrid>
              <a:tr h="363875">
                <a:tc>
                  <a:txBody>
                    <a:bodyPr/>
                    <a:lstStyle/>
                    <a:p>
                      <a:endParaRPr lang="en-US" sz="2000" dirty="0">
                        <a:effectLst/>
                        <a:latin typeface="Calibri" panose="020F0502020204030204" pitchFamily="34" charset="0"/>
                      </a:endParaRPr>
                    </a:p>
                  </a:txBody>
                  <a:tcPr marL="68580" marR="68580" marT="0" marB="0"/>
                </a:tc>
                <a:tc>
                  <a:txBody>
                    <a:bodyPr/>
                    <a:lstStyle/>
                    <a:p>
                      <a:pPr marL="0" marR="0">
                        <a:spcBef>
                          <a:spcPts val="0"/>
                        </a:spcBef>
                        <a:spcAft>
                          <a:spcPts val="0"/>
                        </a:spcAft>
                      </a:pPr>
                      <a:r>
                        <a:rPr lang="en-US" sz="1600">
                          <a:effectLst/>
                        </a:rPr>
                        <a:t>CHU_FLOP</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ACC_FLOP</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BIAS_FLOP</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ROW_FLOP</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VOL_FLOP</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140938948"/>
                  </a:ext>
                </a:extLst>
              </a:tr>
              <a:tr h="291099">
                <a:tc>
                  <a:txBody>
                    <a:bodyPr/>
                    <a:lstStyle/>
                    <a:p>
                      <a:pPr marL="0" marR="0">
                        <a:spcBef>
                          <a:spcPts val="0"/>
                        </a:spcBef>
                        <a:spcAft>
                          <a:spcPts val="0"/>
                        </a:spcAft>
                      </a:pPr>
                      <a:r>
                        <a:rPr lang="en-US" sz="1600">
                          <a:effectLst/>
                        </a:rPr>
                        <a:t>CONV1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1916640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1906080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96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3822720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210249696</a:t>
                      </a:r>
                      <a:endParaRPr lang="en-US" sz="24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512259575"/>
                  </a:ext>
                </a:extLst>
              </a:tr>
              <a:tr h="291099">
                <a:tc>
                  <a:txBody>
                    <a:bodyPr/>
                    <a:lstStyle/>
                    <a:p>
                      <a:pPr marL="0" marR="0">
                        <a:spcBef>
                          <a:spcPts val="0"/>
                        </a:spcBef>
                        <a:spcAft>
                          <a:spcPts val="0"/>
                        </a:spcAft>
                      </a:pPr>
                      <a:r>
                        <a:rPr lang="en-US" sz="1600">
                          <a:effectLst/>
                        </a:rPr>
                        <a:t>CONV2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1036800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dirty="0">
                          <a:effectLst/>
                        </a:rPr>
                        <a:t>1168128</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256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2204928</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62332672</a:t>
                      </a:r>
                      <a:endParaRPr lang="en-US" sz="24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036500106"/>
                  </a:ext>
                </a:extLst>
              </a:tr>
              <a:tr h="291099">
                <a:tc>
                  <a:txBody>
                    <a:bodyPr/>
                    <a:lstStyle/>
                    <a:p>
                      <a:pPr marL="0" marR="0">
                        <a:spcBef>
                          <a:spcPts val="0"/>
                        </a:spcBef>
                        <a:spcAft>
                          <a:spcPts val="0"/>
                        </a:spcAft>
                      </a:pPr>
                      <a:r>
                        <a:rPr lang="en-US" sz="1600">
                          <a:effectLst/>
                        </a:rPr>
                        <a:t>CONV3</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dirty="0">
                          <a:effectLst/>
                        </a:rPr>
                        <a:t>359424</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524160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384</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883584</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13498752</a:t>
                      </a:r>
                      <a:endParaRPr lang="en-US" sz="24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208026819"/>
                  </a:ext>
                </a:extLst>
              </a:tr>
              <a:tr h="291099">
                <a:tc>
                  <a:txBody>
                    <a:bodyPr/>
                    <a:lstStyle/>
                    <a:p>
                      <a:pPr marL="0" marR="0">
                        <a:spcBef>
                          <a:spcPts val="0"/>
                        </a:spcBef>
                        <a:spcAft>
                          <a:spcPts val="0"/>
                        </a:spcAft>
                      </a:pPr>
                      <a:r>
                        <a:rPr lang="en-US" sz="1600">
                          <a:effectLst/>
                        </a:rPr>
                        <a:t>CONV4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359424</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524160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384</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883584</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14537088</a:t>
                      </a:r>
                      <a:endParaRPr lang="en-US" sz="24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148336977"/>
                  </a:ext>
                </a:extLst>
              </a:tr>
              <a:tr h="291099">
                <a:tc>
                  <a:txBody>
                    <a:bodyPr/>
                    <a:lstStyle/>
                    <a:p>
                      <a:pPr marL="0" marR="0">
                        <a:spcBef>
                          <a:spcPts val="0"/>
                        </a:spcBef>
                        <a:spcAft>
                          <a:spcPts val="0"/>
                        </a:spcAft>
                      </a:pPr>
                      <a:r>
                        <a:rPr lang="en-US" sz="1600">
                          <a:effectLst/>
                        </a:rPr>
                        <a:t>CONV5</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239616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349440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256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589056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9691392</a:t>
                      </a:r>
                      <a:endParaRPr lang="en-US" sz="24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2512496263"/>
                  </a:ext>
                </a:extLst>
              </a:tr>
              <a:tr h="291099">
                <a:tc>
                  <a:txBody>
                    <a:bodyPr/>
                    <a:lstStyle/>
                    <a:p>
                      <a:pPr marL="0" marR="0">
                        <a:spcBef>
                          <a:spcPts val="0"/>
                        </a:spcBef>
                        <a:spcAft>
                          <a:spcPts val="0"/>
                        </a:spcAft>
                      </a:pPr>
                      <a:r>
                        <a:rPr lang="en-US" sz="1600">
                          <a:effectLst/>
                        </a:rPr>
                        <a:t>AFFINE1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589824</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823296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4096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1413120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90701824</a:t>
                      </a:r>
                      <a:endParaRPr lang="en-US" sz="24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977450763"/>
                  </a:ext>
                </a:extLst>
              </a:tr>
              <a:tr h="291099">
                <a:tc>
                  <a:txBody>
                    <a:bodyPr/>
                    <a:lstStyle/>
                    <a:p>
                      <a:pPr marL="0" marR="0">
                        <a:spcBef>
                          <a:spcPts val="0"/>
                        </a:spcBef>
                        <a:spcAft>
                          <a:spcPts val="0"/>
                        </a:spcAft>
                      </a:pPr>
                      <a:r>
                        <a:rPr lang="en-US" sz="1600">
                          <a:effectLst/>
                        </a:rPr>
                        <a:t>AFFINE2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131072</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167936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4096</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299008</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38797312</a:t>
                      </a:r>
                      <a:endParaRPr lang="en-US" sz="240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3580911265"/>
                  </a:ext>
                </a:extLst>
              </a:tr>
              <a:tr h="291099">
                <a:tc>
                  <a:txBody>
                    <a:bodyPr/>
                    <a:lstStyle/>
                    <a:p>
                      <a:pPr marL="0" marR="0">
                        <a:spcBef>
                          <a:spcPts val="0"/>
                        </a:spcBef>
                        <a:spcAft>
                          <a:spcPts val="0"/>
                        </a:spcAft>
                      </a:pPr>
                      <a:r>
                        <a:rPr lang="en-US" sz="1600">
                          <a:effectLst/>
                        </a:rPr>
                        <a:t>AFFINE3</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320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dirty="0">
                          <a:effectLst/>
                        </a:rPr>
                        <a:t>410</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10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a:effectLst/>
                        </a:rPr>
                        <a:t>730</a:t>
                      </a:r>
                      <a:endParaRPr lang="en-US" sz="2400">
                        <a:effectLst/>
                        <a:latin typeface="Times New Roman" panose="02020603050405020304" pitchFamily="18" charset="0"/>
                        <a:ea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600" dirty="0">
                          <a:effectLst/>
                        </a:rPr>
                        <a:t>94720</a:t>
                      </a:r>
                      <a:endParaRPr lang="en-US" sz="2400" dirty="0">
                        <a:effectLst/>
                        <a:latin typeface="Times New Roman" panose="02020603050405020304" pitchFamily="18" charset="0"/>
                        <a:ea typeface="Times New Roman" panose="02020603050405020304" pitchFamily="18" charset="0"/>
                      </a:endParaRPr>
                    </a:p>
                  </a:txBody>
                  <a:tcPr marL="68580" marR="68580" marT="0" marB="0" anchor="b"/>
                </a:tc>
                <a:extLst>
                  <a:ext uri="{0D108BD9-81ED-4DB2-BD59-A6C34878D82A}">
                    <a16:rowId xmlns:a16="http://schemas.microsoft.com/office/drawing/2014/main" val="1422502432"/>
                  </a:ext>
                </a:extLst>
              </a:tr>
            </a:tbl>
          </a:graphicData>
        </a:graphic>
      </p:graphicFrame>
      <p:sp>
        <p:nvSpPr>
          <p:cNvPr id="8" name="Content Placeholder 2">
            <a:extLst>
              <a:ext uri="{FF2B5EF4-FFF2-40B4-BE49-F238E27FC236}">
                <a16:creationId xmlns:a16="http://schemas.microsoft.com/office/drawing/2014/main" id="{84218D8E-8FA6-4011-BF50-D2D69354DFF5}"/>
              </a:ext>
            </a:extLst>
          </p:cNvPr>
          <p:cNvSpPr>
            <a:spLocks noGrp="1"/>
          </p:cNvSpPr>
          <p:nvPr>
            <p:ph idx="1"/>
          </p:nvPr>
        </p:nvSpPr>
        <p:spPr>
          <a:xfrm>
            <a:off x="457200" y="1135292"/>
            <a:ext cx="10940716" cy="1936771"/>
          </a:xfrm>
        </p:spPr>
        <p:txBody>
          <a:bodyPr>
            <a:normAutofit fontScale="55000" lnSpcReduction="20000"/>
          </a:bodyPr>
          <a:lstStyle/>
          <a:p>
            <a:pPr algn="just">
              <a:lnSpc>
                <a:spcPct val="200000"/>
              </a:lnSpc>
            </a:pPr>
            <a:r>
              <a:rPr lang="en-US" dirty="0">
                <a:ea typeface="Times New Roman" panose="02020603050405020304" pitchFamily="18" charset="0"/>
              </a:rPr>
              <a:t>We know that each Convolution and Affine layer will perform a certain number of Floating-Point Operations.  </a:t>
            </a:r>
          </a:p>
          <a:p>
            <a:pPr algn="just">
              <a:lnSpc>
                <a:spcPct val="200000"/>
              </a:lnSpc>
            </a:pPr>
            <a:r>
              <a:rPr lang="en-US" dirty="0">
                <a:ea typeface="Times New Roman" panose="02020603050405020304" pitchFamily="18" charset="0"/>
              </a:rPr>
              <a:t>We can say that the total number of Floating-Point Operations divided by the time of execution yields the Floating-Point Operations per Second.  </a:t>
            </a:r>
          </a:p>
          <a:p>
            <a:pPr algn="just">
              <a:lnSpc>
                <a:spcPct val="200000"/>
              </a:lnSpc>
            </a:pPr>
            <a:r>
              <a:rPr lang="en-US" dirty="0">
                <a:ea typeface="Times New Roman" panose="02020603050405020304" pitchFamily="18" charset="0"/>
              </a:rPr>
              <a:t>The calculations arriving at the total number of Floating-Point Operations are detailed in the report and are summarized below. </a:t>
            </a:r>
            <a:endParaRPr lang="en-US" dirty="0"/>
          </a:p>
        </p:txBody>
      </p:sp>
    </p:spTree>
    <p:extLst>
      <p:ext uri="{BB962C8B-B14F-4D97-AF65-F5344CB8AC3E}">
        <p14:creationId xmlns:p14="http://schemas.microsoft.com/office/powerpoint/2010/main" val="37143637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0" y="1709739"/>
            <a:ext cx="10299700" cy="2069782"/>
          </a:xfrm>
        </p:spPr>
        <p:txBody>
          <a:bodyPr/>
          <a:lstStyle/>
          <a:p>
            <a:r>
              <a:rPr lang="en-US" dirty="0"/>
              <a:t>Background Info</a:t>
            </a:r>
          </a:p>
        </p:txBody>
      </p:sp>
      <p:sp>
        <p:nvSpPr>
          <p:cNvPr id="3" name="Text Placeholder 2"/>
          <p:cNvSpPr>
            <a:spLocks noGrp="1"/>
          </p:cNvSpPr>
          <p:nvPr>
            <p:ph type="body" idx="1"/>
          </p:nvPr>
        </p:nvSpPr>
        <p:spPr>
          <a:xfrm>
            <a:off x="1047750" y="3648074"/>
            <a:ext cx="10299700" cy="1500187"/>
          </a:xfrm>
        </p:spPr>
        <p:txBody>
          <a:bodyPr/>
          <a:lstStyle/>
          <a:p>
            <a:r>
              <a:rPr lang="en-US" dirty="0"/>
              <a:t>Current State of the art</a:t>
            </a:r>
          </a:p>
        </p:txBody>
      </p:sp>
      <p:sp>
        <p:nvSpPr>
          <p:cNvPr id="4" name="Slide Number Placeholder 3"/>
          <p:cNvSpPr>
            <a:spLocks noGrp="1"/>
          </p:cNvSpPr>
          <p:nvPr>
            <p:ph type="sldNum" sz="quarter" idx="12"/>
          </p:nvPr>
        </p:nvSpPr>
        <p:spPr/>
        <p:txBody>
          <a:bodyPr/>
          <a:lstStyle/>
          <a:p>
            <a:fld id="{89A07FDE-CF23-4DF4-993F-F0A8407421BC}" type="slidenum">
              <a:rPr lang="en-US" smtClean="0"/>
              <a:t>2</a:t>
            </a:fld>
            <a:endParaRPr lang="en-US"/>
          </a:p>
        </p:txBody>
      </p:sp>
    </p:spTree>
    <p:extLst>
      <p:ext uri="{BB962C8B-B14F-4D97-AF65-F5344CB8AC3E}">
        <p14:creationId xmlns:p14="http://schemas.microsoft.com/office/powerpoint/2010/main" val="19189367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Memory Transactions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20</a:t>
            </a:fld>
            <a:endParaRPr lang="en-US" dirty="0"/>
          </a:p>
        </p:txBody>
      </p:sp>
      <p:graphicFrame>
        <p:nvGraphicFramePr>
          <p:cNvPr id="10" name="Table 9">
            <a:extLst>
              <a:ext uri="{FF2B5EF4-FFF2-40B4-BE49-F238E27FC236}">
                <a16:creationId xmlns:a16="http://schemas.microsoft.com/office/drawing/2014/main" id="{0396D890-D14D-40C2-9D07-E147B9E8F5EA}"/>
              </a:ext>
            </a:extLst>
          </p:cNvPr>
          <p:cNvGraphicFramePr>
            <a:graphicFrameLocks noGrp="1"/>
          </p:cNvGraphicFramePr>
          <p:nvPr>
            <p:extLst>
              <p:ext uri="{D42A27DB-BD31-4B8C-83A1-F6EECF244321}">
                <p14:modId xmlns:p14="http://schemas.microsoft.com/office/powerpoint/2010/main" val="1923082385"/>
              </p:ext>
            </p:extLst>
          </p:nvPr>
        </p:nvGraphicFramePr>
        <p:xfrm>
          <a:off x="701843" y="3675882"/>
          <a:ext cx="10724649" cy="2194560"/>
        </p:xfrm>
        <a:graphic>
          <a:graphicData uri="http://schemas.openxmlformats.org/drawingml/2006/table">
            <a:tbl>
              <a:tblPr firstRow="1" firstCol="1" bandRow="1">
                <a:tableStyleId>{93296810-A885-4BE3-A3E7-6D5BEEA58F35}</a:tableStyleId>
              </a:tblPr>
              <a:tblGrid>
                <a:gridCol w="1024105">
                  <a:extLst>
                    <a:ext uri="{9D8B030D-6E8A-4147-A177-3AD203B41FA5}">
                      <a16:colId xmlns:a16="http://schemas.microsoft.com/office/drawing/2014/main" val="2423327680"/>
                    </a:ext>
                  </a:extLst>
                </a:gridCol>
                <a:gridCol w="1754655">
                  <a:extLst>
                    <a:ext uri="{9D8B030D-6E8A-4147-A177-3AD203B41FA5}">
                      <a16:colId xmlns:a16="http://schemas.microsoft.com/office/drawing/2014/main" val="1493115634"/>
                    </a:ext>
                  </a:extLst>
                </a:gridCol>
                <a:gridCol w="1818640">
                  <a:extLst>
                    <a:ext uri="{9D8B030D-6E8A-4147-A177-3AD203B41FA5}">
                      <a16:colId xmlns:a16="http://schemas.microsoft.com/office/drawing/2014/main" val="2031645850"/>
                    </a:ext>
                  </a:extLst>
                </a:gridCol>
                <a:gridCol w="1595120">
                  <a:extLst>
                    <a:ext uri="{9D8B030D-6E8A-4147-A177-3AD203B41FA5}">
                      <a16:colId xmlns:a16="http://schemas.microsoft.com/office/drawing/2014/main" val="2992542069"/>
                    </a:ext>
                  </a:extLst>
                </a:gridCol>
                <a:gridCol w="1615440">
                  <a:extLst>
                    <a:ext uri="{9D8B030D-6E8A-4147-A177-3AD203B41FA5}">
                      <a16:colId xmlns:a16="http://schemas.microsoft.com/office/drawing/2014/main" val="2060373630"/>
                    </a:ext>
                  </a:extLst>
                </a:gridCol>
                <a:gridCol w="1280160">
                  <a:extLst>
                    <a:ext uri="{9D8B030D-6E8A-4147-A177-3AD203B41FA5}">
                      <a16:colId xmlns:a16="http://schemas.microsoft.com/office/drawing/2014/main" val="585804697"/>
                    </a:ext>
                  </a:extLst>
                </a:gridCol>
                <a:gridCol w="1636529">
                  <a:extLst>
                    <a:ext uri="{9D8B030D-6E8A-4147-A177-3AD203B41FA5}">
                      <a16:colId xmlns:a16="http://schemas.microsoft.com/office/drawing/2014/main" val="3984796491"/>
                    </a:ext>
                  </a:extLst>
                </a:gridCol>
              </a:tblGrid>
              <a:tr h="182880">
                <a:tc>
                  <a:txBody>
                    <a:bodyPr/>
                    <a:lstStyle/>
                    <a:p>
                      <a:pPr marL="0" marR="0">
                        <a:spcBef>
                          <a:spcPts val="0"/>
                        </a:spcBef>
                        <a:spcAft>
                          <a:spcPts val="0"/>
                        </a:spcAft>
                      </a:pPr>
                      <a:r>
                        <a:rPr lang="en-US" sz="1600" dirty="0">
                          <a:effectLst/>
                        </a:rPr>
                        <a:t>Layer </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Input Read Trans.</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Weight Read Trans.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a:effectLst/>
                        </a:rPr>
                        <a:t>Bias Read Trans.</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dirty="0" err="1">
                          <a:effectLst/>
                        </a:rPr>
                        <a:t>Prev</a:t>
                      </a:r>
                      <a:r>
                        <a:rPr lang="en-US" sz="1600" dirty="0">
                          <a:effectLst/>
                        </a:rPr>
                        <a:t> Read Trans.</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Write Trans.</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600">
                          <a:effectLst/>
                        </a:rPr>
                        <a:t>Total Mem Trans.</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255371234"/>
                  </a:ext>
                </a:extLst>
              </a:tr>
              <a:tr h="182880">
                <a:tc>
                  <a:txBody>
                    <a:bodyPr/>
                    <a:lstStyle/>
                    <a:p>
                      <a:pPr marL="0" marR="0">
                        <a:spcBef>
                          <a:spcPts val="0"/>
                        </a:spcBef>
                        <a:spcAft>
                          <a:spcPts val="0"/>
                        </a:spcAft>
                      </a:pPr>
                      <a:r>
                        <a:rPr lang="en-US" sz="1600">
                          <a:effectLst/>
                        </a:rPr>
                        <a:t>CONV1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651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96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5280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6028</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64556629"/>
                  </a:ext>
                </a:extLst>
              </a:tr>
              <a:tr h="190500">
                <a:tc>
                  <a:txBody>
                    <a:bodyPr/>
                    <a:lstStyle/>
                    <a:p>
                      <a:pPr marL="0" marR="0">
                        <a:spcBef>
                          <a:spcPts val="0"/>
                        </a:spcBef>
                        <a:spcAft>
                          <a:spcPts val="0"/>
                        </a:spcAft>
                      </a:pPr>
                      <a:r>
                        <a:rPr lang="en-US" sz="1600">
                          <a:effectLst/>
                        </a:rPr>
                        <a:t>CONV2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2592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256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103680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110592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217121</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3298157949"/>
                  </a:ext>
                </a:extLst>
              </a:tr>
              <a:tr h="190500">
                <a:tc>
                  <a:txBody>
                    <a:bodyPr/>
                    <a:lstStyle/>
                    <a:p>
                      <a:pPr marL="0" marR="0">
                        <a:spcBef>
                          <a:spcPts val="0"/>
                        </a:spcBef>
                        <a:spcAft>
                          <a:spcPts val="0"/>
                        </a:spcAft>
                      </a:pPr>
                      <a:r>
                        <a:rPr lang="en-US" sz="1600">
                          <a:effectLst/>
                        </a:rPr>
                        <a:t>CONV3</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3328</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384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154752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159744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318209</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411785069"/>
                  </a:ext>
                </a:extLst>
              </a:tr>
              <a:tr h="182880">
                <a:tc>
                  <a:txBody>
                    <a:bodyPr/>
                    <a:lstStyle/>
                    <a:p>
                      <a:pPr marL="0" marR="0">
                        <a:spcBef>
                          <a:spcPts val="0"/>
                        </a:spcBef>
                        <a:spcAft>
                          <a:spcPts val="0"/>
                        </a:spcAft>
                      </a:pPr>
                      <a:r>
                        <a:rPr lang="en-US" sz="1600">
                          <a:effectLst/>
                        </a:rPr>
                        <a:t>CONV4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4992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384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234624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239616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479617</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28623410"/>
                  </a:ext>
                </a:extLst>
              </a:tr>
              <a:tr h="182880">
                <a:tc>
                  <a:txBody>
                    <a:bodyPr/>
                    <a:lstStyle/>
                    <a:p>
                      <a:pPr marL="0" marR="0">
                        <a:spcBef>
                          <a:spcPts val="0"/>
                        </a:spcBef>
                        <a:spcAft>
                          <a:spcPts val="0"/>
                        </a:spcAft>
                      </a:pPr>
                      <a:r>
                        <a:rPr lang="en-US" sz="1600">
                          <a:effectLst/>
                        </a:rPr>
                        <a:t>CONV5</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4992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256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156416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159744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321409</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80973368"/>
                  </a:ext>
                </a:extLst>
              </a:tr>
              <a:tr h="182880">
                <a:tc>
                  <a:txBody>
                    <a:bodyPr/>
                    <a:lstStyle/>
                    <a:p>
                      <a:pPr marL="0" marR="0">
                        <a:spcBef>
                          <a:spcPts val="0"/>
                        </a:spcBef>
                        <a:spcAft>
                          <a:spcPts val="0"/>
                        </a:spcAft>
                      </a:pPr>
                      <a:r>
                        <a:rPr lang="en-US" sz="1600">
                          <a:effectLst/>
                        </a:rPr>
                        <a:t>AFFINE1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256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262144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258048</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262144</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782593</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253551029"/>
                  </a:ext>
                </a:extLst>
              </a:tr>
              <a:tr h="182880">
                <a:tc>
                  <a:txBody>
                    <a:bodyPr/>
                    <a:lstStyle/>
                    <a:p>
                      <a:pPr marL="0" marR="0">
                        <a:spcBef>
                          <a:spcPts val="0"/>
                        </a:spcBef>
                        <a:spcAft>
                          <a:spcPts val="0"/>
                        </a:spcAft>
                      </a:pPr>
                      <a:r>
                        <a:rPr lang="en-US" sz="1600">
                          <a:effectLst/>
                        </a:rPr>
                        <a:t>AFFINE2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4096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524288</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520192</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524288</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1572865</a:t>
                      </a:r>
                      <a:endParaRPr lang="en-US" sz="24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34951268"/>
                  </a:ext>
                </a:extLst>
              </a:tr>
              <a:tr h="182880">
                <a:tc>
                  <a:txBody>
                    <a:bodyPr/>
                    <a:lstStyle/>
                    <a:p>
                      <a:pPr marL="0" marR="0">
                        <a:spcBef>
                          <a:spcPts val="0"/>
                        </a:spcBef>
                        <a:spcAft>
                          <a:spcPts val="0"/>
                        </a:spcAft>
                      </a:pPr>
                      <a:r>
                        <a:rPr lang="en-US" sz="1600">
                          <a:effectLst/>
                        </a:rPr>
                        <a:t>AFFINE3</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4096</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dirty="0">
                          <a:effectLst/>
                        </a:rPr>
                        <a:t>1280</a:t>
                      </a:r>
                      <a:endParaRPr lang="en-US" sz="24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1270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a:effectLst/>
                        </a:rPr>
                        <a:t>1280</a:t>
                      </a:r>
                      <a:endParaRPr lang="en-US" sz="24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r">
                        <a:spcBef>
                          <a:spcPts val="0"/>
                        </a:spcBef>
                        <a:spcAft>
                          <a:spcPts val="0"/>
                        </a:spcAft>
                      </a:pPr>
                      <a:r>
                        <a:rPr lang="en-US" sz="1600" dirty="0">
                          <a:effectLst/>
                        </a:rPr>
                        <a:t>7927</a:t>
                      </a:r>
                      <a:endParaRPr lang="en-US" sz="24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755948729"/>
                  </a:ext>
                </a:extLst>
              </a:tr>
            </a:tbl>
          </a:graphicData>
        </a:graphic>
      </p:graphicFrame>
      <p:sp>
        <p:nvSpPr>
          <p:cNvPr id="6" name="Content Placeholder 2">
            <a:extLst>
              <a:ext uri="{FF2B5EF4-FFF2-40B4-BE49-F238E27FC236}">
                <a16:creationId xmlns:a16="http://schemas.microsoft.com/office/drawing/2014/main" id="{84218D8E-8FA6-4011-BF50-D2D69354DFF5}"/>
              </a:ext>
            </a:extLst>
          </p:cNvPr>
          <p:cNvSpPr>
            <a:spLocks noGrp="1"/>
          </p:cNvSpPr>
          <p:nvPr>
            <p:ph idx="1"/>
          </p:nvPr>
        </p:nvSpPr>
        <p:spPr>
          <a:xfrm>
            <a:off x="457200" y="1135292"/>
            <a:ext cx="10940716" cy="1936771"/>
          </a:xfrm>
        </p:spPr>
        <p:txBody>
          <a:bodyPr>
            <a:normAutofit fontScale="55000" lnSpcReduction="20000"/>
          </a:bodyPr>
          <a:lstStyle/>
          <a:p>
            <a:pPr algn="just">
              <a:lnSpc>
                <a:spcPct val="200000"/>
              </a:lnSpc>
            </a:pPr>
            <a:r>
              <a:rPr lang="en-US" dirty="0">
                <a:ea typeface="Times New Roman" panose="02020603050405020304" pitchFamily="18" charset="0"/>
              </a:rPr>
              <a:t>We know that each Convolution and Affine layer will perform a certain number of Floating-Point Operations.  </a:t>
            </a:r>
          </a:p>
          <a:p>
            <a:pPr algn="just">
              <a:lnSpc>
                <a:spcPct val="200000"/>
              </a:lnSpc>
            </a:pPr>
            <a:r>
              <a:rPr lang="en-US" dirty="0">
                <a:ea typeface="Times New Roman" panose="02020603050405020304" pitchFamily="18" charset="0"/>
              </a:rPr>
              <a:t>We can say that the total number of Floating-Point Operations divided by the time of execution yields the Floating-Point Operations per Second.  </a:t>
            </a:r>
          </a:p>
          <a:p>
            <a:pPr algn="just">
              <a:lnSpc>
                <a:spcPct val="200000"/>
              </a:lnSpc>
            </a:pPr>
            <a:r>
              <a:rPr lang="en-US" dirty="0">
                <a:ea typeface="Times New Roman" panose="02020603050405020304" pitchFamily="18" charset="0"/>
              </a:rPr>
              <a:t>The calculations arriving at the total number of Floating-Point Operations are detailed in the report and are summarized below. </a:t>
            </a:r>
            <a:endParaRPr lang="en-US" dirty="0"/>
          </a:p>
        </p:txBody>
      </p:sp>
    </p:spTree>
    <p:extLst>
      <p:ext uri="{BB962C8B-B14F-4D97-AF65-F5344CB8AC3E}">
        <p14:creationId xmlns:p14="http://schemas.microsoft.com/office/powerpoint/2010/main" val="262159510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Sim and Hardware Performance</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21</a:t>
            </a:fld>
            <a:endParaRPr lang="en-US" dirty="0"/>
          </a:p>
        </p:txBody>
      </p:sp>
      <p:graphicFrame>
        <p:nvGraphicFramePr>
          <p:cNvPr id="3" name="Table 2">
            <a:extLst>
              <a:ext uri="{FF2B5EF4-FFF2-40B4-BE49-F238E27FC236}">
                <a16:creationId xmlns:a16="http://schemas.microsoft.com/office/drawing/2014/main" id="{EA2E3B85-0D3D-4EC4-9F6B-7475D798ED71}"/>
              </a:ext>
            </a:extLst>
          </p:cNvPr>
          <p:cNvGraphicFramePr>
            <a:graphicFrameLocks noGrp="1"/>
          </p:cNvGraphicFramePr>
          <p:nvPr>
            <p:extLst>
              <p:ext uri="{D42A27DB-BD31-4B8C-83A1-F6EECF244321}">
                <p14:modId xmlns:p14="http://schemas.microsoft.com/office/powerpoint/2010/main" val="4272691534"/>
              </p:ext>
            </p:extLst>
          </p:nvPr>
        </p:nvGraphicFramePr>
        <p:xfrm>
          <a:off x="6669773" y="1534545"/>
          <a:ext cx="5253464" cy="4754880"/>
        </p:xfrm>
        <a:graphic>
          <a:graphicData uri="http://schemas.openxmlformats.org/drawingml/2006/table">
            <a:tbl>
              <a:tblPr firstRow="1" firstCol="1" bandRow="1">
                <a:tableStyleId>{93296810-A885-4BE3-A3E7-6D5BEEA58F35}</a:tableStyleId>
              </a:tblPr>
              <a:tblGrid>
                <a:gridCol w="700723">
                  <a:extLst>
                    <a:ext uri="{9D8B030D-6E8A-4147-A177-3AD203B41FA5}">
                      <a16:colId xmlns:a16="http://schemas.microsoft.com/office/drawing/2014/main" val="3584234215"/>
                    </a:ext>
                  </a:extLst>
                </a:gridCol>
                <a:gridCol w="776107">
                  <a:extLst>
                    <a:ext uri="{9D8B030D-6E8A-4147-A177-3AD203B41FA5}">
                      <a16:colId xmlns:a16="http://schemas.microsoft.com/office/drawing/2014/main" val="4203409593"/>
                    </a:ext>
                  </a:extLst>
                </a:gridCol>
                <a:gridCol w="1245362">
                  <a:extLst>
                    <a:ext uri="{9D8B030D-6E8A-4147-A177-3AD203B41FA5}">
                      <a16:colId xmlns:a16="http://schemas.microsoft.com/office/drawing/2014/main" val="805323962"/>
                    </a:ext>
                  </a:extLst>
                </a:gridCol>
                <a:gridCol w="1130935">
                  <a:extLst>
                    <a:ext uri="{9D8B030D-6E8A-4147-A177-3AD203B41FA5}">
                      <a16:colId xmlns:a16="http://schemas.microsoft.com/office/drawing/2014/main" val="3644254992"/>
                    </a:ext>
                  </a:extLst>
                </a:gridCol>
                <a:gridCol w="1400337">
                  <a:extLst>
                    <a:ext uri="{9D8B030D-6E8A-4147-A177-3AD203B41FA5}">
                      <a16:colId xmlns:a16="http://schemas.microsoft.com/office/drawing/2014/main" val="1185936198"/>
                    </a:ext>
                  </a:extLst>
                </a:gridCol>
              </a:tblGrid>
              <a:tr h="190266">
                <a:tc>
                  <a:txBody>
                    <a:bodyPr/>
                    <a:lstStyle/>
                    <a:p>
                      <a:pPr marL="0" marR="0">
                        <a:spcBef>
                          <a:spcPts val="0"/>
                        </a:spcBef>
                        <a:spcAft>
                          <a:spcPts val="0"/>
                        </a:spcAft>
                      </a:pPr>
                      <a:r>
                        <a:rPr lang="en-US" sz="1200" dirty="0">
                          <a:effectLst/>
                        </a:rPr>
                        <a:t>Layer </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Start Time </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End Time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200">
                          <a:effectLst/>
                        </a:rPr>
                        <a:t>Total Time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1200" dirty="0">
                          <a:effectLst/>
                        </a:rPr>
                        <a:t>FLOPs</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826058148"/>
                  </a:ext>
                </a:extLst>
              </a:tr>
              <a:tr h="0">
                <a:tc>
                  <a:txBody>
                    <a:bodyPr/>
                    <a:lstStyle/>
                    <a:p>
                      <a:pPr marL="0" marR="0">
                        <a:spcBef>
                          <a:spcPts val="0"/>
                        </a:spcBef>
                        <a:spcAft>
                          <a:spcPts val="0"/>
                        </a:spcAft>
                      </a:pPr>
                      <a:r>
                        <a:rPr lang="en-US" sz="1200" dirty="0">
                          <a:effectLst/>
                        </a:rPr>
                        <a:t>CONV1</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dirty="0">
                          <a:effectLst/>
                        </a:rPr>
                        <a:t>71198.67 us</a:t>
                      </a:r>
                      <a:endParaRPr lang="en-US" sz="1800" dirty="0">
                        <a:effectLst/>
                      </a:endParaRPr>
                    </a:p>
                    <a:p>
                      <a:pPr marL="0" marR="0">
                        <a:spcBef>
                          <a:spcPts val="0"/>
                        </a:spcBef>
                        <a:spcAft>
                          <a:spcPts val="0"/>
                        </a:spcAft>
                      </a:pPr>
                      <a:r>
                        <a:rPr lang="en-US" sz="1200" dirty="0">
                          <a:effectLst/>
                        </a:rPr>
                        <a:t>Epoch = 0x1161e</a:t>
                      </a:r>
                      <a:endParaRPr lang="en-US" sz="1800" dirty="0">
                        <a:effectLst/>
                      </a:endParaRPr>
                    </a:p>
                    <a:p>
                      <a:pPr marL="0" marR="0">
                        <a:spcBef>
                          <a:spcPts val="0"/>
                        </a:spcBef>
                        <a:spcAft>
                          <a:spcPts val="0"/>
                        </a:spcAft>
                      </a:pPr>
                      <a:r>
                        <a:rPr lang="en-US" sz="1200" dirty="0">
                          <a:effectLst/>
                        </a:rPr>
                        <a:t>Cycle = 0x43</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71.19867 ms</a:t>
                      </a:r>
                      <a:endParaRPr lang="en-US" sz="1800">
                        <a:effectLst/>
                      </a:endParaRPr>
                    </a:p>
                    <a:p>
                      <a:pPr marL="0" marR="0">
                        <a:spcBef>
                          <a:spcPts val="0"/>
                        </a:spcBef>
                        <a:spcAft>
                          <a:spcPts val="0"/>
                        </a:spcAft>
                      </a:pPr>
                      <a:r>
                        <a:rPr lang="en-US" sz="1200">
                          <a:effectLst/>
                        </a:rPr>
                        <a:t> </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2.9530 G</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021391186"/>
                  </a:ext>
                </a:extLst>
              </a:tr>
              <a:tr h="0">
                <a:tc>
                  <a:txBody>
                    <a:bodyPr/>
                    <a:lstStyle/>
                    <a:p>
                      <a:pPr marL="0" marR="0">
                        <a:spcBef>
                          <a:spcPts val="0"/>
                        </a:spcBef>
                        <a:spcAft>
                          <a:spcPts val="0"/>
                        </a:spcAft>
                      </a:pPr>
                      <a:r>
                        <a:rPr lang="en-US" sz="1200" dirty="0">
                          <a:effectLst/>
                        </a:rPr>
                        <a:t>CONV2</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0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547753.71 us</a:t>
                      </a:r>
                      <a:endParaRPr lang="en-US" sz="1800">
                        <a:effectLst/>
                      </a:endParaRPr>
                    </a:p>
                    <a:p>
                      <a:pPr marL="0" marR="0">
                        <a:spcBef>
                          <a:spcPts val="0"/>
                        </a:spcBef>
                        <a:spcAft>
                          <a:spcPts val="0"/>
                        </a:spcAft>
                      </a:pPr>
                      <a:r>
                        <a:rPr lang="en-US" sz="1200">
                          <a:effectLst/>
                        </a:rPr>
                        <a:t>Epoch = 0x85BA9</a:t>
                      </a:r>
                      <a:endParaRPr lang="en-US" sz="1800">
                        <a:effectLst/>
                      </a:endParaRPr>
                    </a:p>
                    <a:p>
                      <a:pPr marL="0" marR="0">
                        <a:spcBef>
                          <a:spcPts val="0"/>
                        </a:spcBef>
                        <a:spcAft>
                          <a:spcPts val="0"/>
                        </a:spcAft>
                      </a:pPr>
                      <a:r>
                        <a:rPr lang="en-US" sz="1200">
                          <a:effectLst/>
                        </a:rPr>
                        <a:t>Cycle = 0x47</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547.75371 ms</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108.806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783936745"/>
                  </a:ext>
                </a:extLst>
              </a:tr>
              <a:tr h="0">
                <a:tc>
                  <a:txBody>
                    <a:bodyPr/>
                    <a:lstStyle/>
                    <a:p>
                      <a:pPr marL="0" marR="0">
                        <a:spcBef>
                          <a:spcPts val="0"/>
                        </a:spcBef>
                        <a:spcAft>
                          <a:spcPts val="0"/>
                        </a:spcAft>
                      </a:pPr>
                      <a:r>
                        <a:rPr lang="en-US" sz="1200" dirty="0">
                          <a:effectLst/>
                        </a:rPr>
                        <a:t>CONV3</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463776.90 us</a:t>
                      </a:r>
                      <a:endParaRPr lang="en-US" sz="1800">
                        <a:effectLst/>
                      </a:endParaRPr>
                    </a:p>
                    <a:p>
                      <a:pPr marL="0" marR="0">
                        <a:spcBef>
                          <a:spcPts val="0"/>
                        </a:spcBef>
                        <a:spcAft>
                          <a:spcPts val="0"/>
                        </a:spcAft>
                      </a:pPr>
                      <a:r>
                        <a:rPr lang="en-US" sz="1200">
                          <a:effectLst/>
                        </a:rPr>
                        <a:t>Epoch = 0x713A0</a:t>
                      </a:r>
                      <a:endParaRPr lang="en-US" sz="1800">
                        <a:effectLst/>
                      </a:endParaRPr>
                    </a:p>
                    <a:p>
                      <a:pPr marL="0" marR="0">
                        <a:spcBef>
                          <a:spcPts val="0"/>
                        </a:spcBef>
                        <a:spcAft>
                          <a:spcPts val="0"/>
                        </a:spcAft>
                      </a:pPr>
                      <a:r>
                        <a:rPr lang="en-US" sz="1200">
                          <a:effectLst/>
                        </a:rPr>
                        <a:t>Cycle = 0x5A</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463.77690 ms</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24.858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651428273"/>
                  </a:ext>
                </a:extLst>
              </a:tr>
              <a:tr h="0">
                <a:tc>
                  <a:txBody>
                    <a:bodyPr/>
                    <a:lstStyle/>
                    <a:p>
                      <a:pPr marL="0" marR="0">
                        <a:spcBef>
                          <a:spcPts val="0"/>
                        </a:spcBef>
                        <a:spcAft>
                          <a:spcPts val="0"/>
                        </a:spcAft>
                      </a:pPr>
                      <a:r>
                        <a:rPr lang="en-US" sz="1200" dirty="0">
                          <a:effectLst/>
                        </a:rPr>
                        <a:t>CONV4</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697862.14 us</a:t>
                      </a:r>
                      <a:endParaRPr lang="en-US" sz="1800">
                        <a:effectLst/>
                      </a:endParaRPr>
                    </a:p>
                    <a:p>
                      <a:pPr marL="0" marR="0">
                        <a:spcBef>
                          <a:spcPts val="0"/>
                        </a:spcBef>
                        <a:spcAft>
                          <a:spcPts val="0"/>
                        </a:spcAft>
                      </a:pPr>
                      <a:r>
                        <a:rPr lang="en-US" sz="1200">
                          <a:effectLst/>
                        </a:rPr>
                        <a:t>Epoch = 0xaa606</a:t>
                      </a:r>
                      <a:endParaRPr lang="en-US" sz="1800">
                        <a:effectLst/>
                      </a:endParaRPr>
                    </a:p>
                    <a:p>
                      <a:pPr marL="0" marR="0">
                        <a:spcBef>
                          <a:spcPts val="0"/>
                        </a:spcBef>
                        <a:spcAft>
                          <a:spcPts val="0"/>
                        </a:spcAft>
                      </a:pPr>
                      <a:r>
                        <a:rPr lang="en-US" sz="1200">
                          <a:effectLst/>
                        </a:rPr>
                        <a:t>Cycle = 0x0E</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697.86214 ms </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16.551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067660325"/>
                  </a:ext>
                </a:extLst>
              </a:tr>
              <a:tr h="0">
                <a:tc>
                  <a:txBody>
                    <a:bodyPr/>
                    <a:lstStyle/>
                    <a:p>
                      <a:pPr marL="0" marR="0">
                        <a:spcBef>
                          <a:spcPts val="0"/>
                        </a:spcBef>
                        <a:spcAft>
                          <a:spcPts val="0"/>
                        </a:spcAft>
                      </a:pPr>
                      <a:r>
                        <a:rPr lang="en-US" sz="1200" dirty="0">
                          <a:effectLst/>
                        </a:rPr>
                        <a:t>CONV5</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466757.25 us</a:t>
                      </a:r>
                      <a:endParaRPr lang="en-US" sz="1800">
                        <a:effectLst/>
                      </a:endParaRPr>
                    </a:p>
                    <a:p>
                      <a:pPr marL="0" marR="0">
                        <a:spcBef>
                          <a:spcPts val="0"/>
                        </a:spcBef>
                        <a:spcAft>
                          <a:spcPts val="0"/>
                        </a:spcAft>
                      </a:pPr>
                      <a:r>
                        <a:rPr lang="en-US" sz="1200">
                          <a:effectLst/>
                        </a:rPr>
                        <a:t>Epoch = 0x71f45</a:t>
                      </a:r>
                      <a:endParaRPr lang="en-US" sz="1800">
                        <a:effectLst/>
                      </a:endParaRPr>
                    </a:p>
                    <a:p>
                      <a:pPr marL="0" marR="0">
                        <a:spcBef>
                          <a:spcPts val="0"/>
                        </a:spcBef>
                        <a:spcAft>
                          <a:spcPts val="0"/>
                        </a:spcAft>
                      </a:pPr>
                      <a:r>
                        <a:rPr lang="en-US" sz="1200">
                          <a:effectLst/>
                        </a:rPr>
                        <a:t>Cycle = 0x19</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466.75725 ms</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16.543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64700481"/>
                  </a:ext>
                </a:extLst>
              </a:tr>
              <a:tr h="0">
                <a:tc>
                  <a:txBody>
                    <a:bodyPr/>
                    <a:lstStyle/>
                    <a:p>
                      <a:pPr marL="0" marR="0">
                        <a:spcBef>
                          <a:spcPts val="0"/>
                        </a:spcBef>
                        <a:spcAft>
                          <a:spcPts val="0"/>
                        </a:spcAft>
                      </a:pPr>
                      <a:r>
                        <a:rPr lang="en-US" sz="1200" dirty="0">
                          <a:effectLst/>
                        </a:rPr>
                        <a:t>AFFINE1</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796440.32 us</a:t>
                      </a:r>
                      <a:endParaRPr lang="en-US" sz="1800">
                        <a:effectLst/>
                      </a:endParaRPr>
                    </a:p>
                    <a:p>
                      <a:pPr marL="0" marR="0">
                        <a:spcBef>
                          <a:spcPts val="0"/>
                        </a:spcBef>
                        <a:spcAft>
                          <a:spcPts val="0"/>
                        </a:spcAft>
                      </a:pPr>
                      <a:r>
                        <a:rPr lang="en-US" sz="1200">
                          <a:effectLst/>
                        </a:rPr>
                        <a:t>Epoch = 0xc2718</a:t>
                      </a:r>
                      <a:endParaRPr lang="en-US" sz="1800">
                        <a:effectLst/>
                      </a:endParaRPr>
                    </a:p>
                    <a:p>
                      <a:pPr marL="0" marR="0">
                        <a:spcBef>
                          <a:spcPts val="0"/>
                        </a:spcBef>
                        <a:spcAft>
                          <a:spcPts val="0"/>
                        </a:spcAft>
                      </a:pPr>
                      <a:r>
                        <a:rPr lang="en-US" sz="1200">
                          <a:effectLst/>
                        </a:rPr>
                        <a:t>Cycle = 0x20</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796.44032 ms</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110.922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44404908"/>
                  </a:ext>
                </a:extLst>
              </a:tr>
              <a:tr h="0">
                <a:tc>
                  <a:txBody>
                    <a:bodyPr/>
                    <a:lstStyle/>
                    <a:p>
                      <a:pPr marL="0" marR="0">
                        <a:spcBef>
                          <a:spcPts val="0"/>
                        </a:spcBef>
                        <a:spcAft>
                          <a:spcPts val="0"/>
                        </a:spcAft>
                      </a:pPr>
                      <a:r>
                        <a:rPr lang="en-US" sz="1200" dirty="0">
                          <a:effectLst/>
                        </a:rPr>
                        <a:t>AFFINE2</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1018890.52 us</a:t>
                      </a:r>
                      <a:endParaRPr lang="en-US" sz="1800">
                        <a:effectLst/>
                      </a:endParaRPr>
                    </a:p>
                    <a:p>
                      <a:pPr marL="0" marR="0">
                        <a:spcBef>
                          <a:spcPts val="0"/>
                        </a:spcBef>
                        <a:spcAft>
                          <a:spcPts val="0"/>
                        </a:spcAft>
                      </a:pPr>
                      <a:r>
                        <a:rPr lang="en-US" sz="1200">
                          <a:effectLst/>
                        </a:rPr>
                        <a:t>Epoch = 0xf8c0a</a:t>
                      </a:r>
                      <a:endParaRPr lang="en-US" sz="1800">
                        <a:effectLst/>
                      </a:endParaRPr>
                    </a:p>
                    <a:p>
                      <a:pPr marL="0" marR="0">
                        <a:spcBef>
                          <a:spcPts val="0"/>
                        </a:spcBef>
                        <a:spcAft>
                          <a:spcPts val="0"/>
                        </a:spcAft>
                      </a:pPr>
                      <a:r>
                        <a:rPr lang="en-US" sz="1200">
                          <a:effectLst/>
                        </a:rPr>
                        <a:t>Cycle = 0x34</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1018.89052 ms</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a:effectLst/>
                        </a:rPr>
                        <a:t>33.446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861478079"/>
                  </a:ext>
                </a:extLst>
              </a:tr>
              <a:tr h="0">
                <a:tc>
                  <a:txBody>
                    <a:bodyPr/>
                    <a:lstStyle/>
                    <a:p>
                      <a:pPr marL="0" marR="0">
                        <a:spcBef>
                          <a:spcPts val="0"/>
                        </a:spcBef>
                        <a:spcAft>
                          <a:spcPts val="0"/>
                        </a:spcAft>
                      </a:pPr>
                      <a:r>
                        <a:rPr lang="en-US" sz="1200" dirty="0">
                          <a:effectLst/>
                        </a:rPr>
                        <a:t>AFFINE3</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0</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dirty="0">
                          <a:effectLst/>
                        </a:rPr>
                        <a:t>4682.26 us</a:t>
                      </a:r>
                      <a:endParaRPr lang="en-US" sz="1800" dirty="0">
                        <a:effectLst/>
                      </a:endParaRPr>
                    </a:p>
                    <a:p>
                      <a:pPr marL="0" marR="0">
                        <a:spcBef>
                          <a:spcPts val="0"/>
                        </a:spcBef>
                        <a:spcAft>
                          <a:spcPts val="0"/>
                        </a:spcAft>
                      </a:pPr>
                      <a:r>
                        <a:rPr lang="en-US" sz="1200" dirty="0">
                          <a:effectLst/>
                        </a:rPr>
                        <a:t>Epoch = 0x124A</a:t>
                      </a:r>
                      <a:endParaRPr lang="en-US" sz="1800" dirty="0">
                        <a:effectLst/>
                      </a:endParaRPr>
                    </a:p>
                    <a:p>
                      <a:pPr marL="0" marR="0">
                        <a:spcBef>
                          <a:spcPts val="0"/>
                        </a:spcBef>
                        <a:spcAft>
                          <a:spcPts val="0"/>
                        </a:spcAft>
                      </a:pPr>
                      <a:r>
                        <a:rPr lang="en-US" sz="1200" dirty="0">
                          <a:effectLst/>
                        </a:rPr>
                        <a:t>Cycle = 0x1A</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dirty="0">
                          <a:effectLst/>
                        </a:rPr>
                        <a:t>4.68226 </a:t>
                      </a:r>
                      <a:r>
                        <a:rPr lang="en-US" sz="1200" dirty="0" err="1">
                          <a:effectLst/>
                        </a:rPr>
                        <a:t>ms</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spcBef>
                          <a:spcPts val="0"/>
                        </a:spcBef>
                        <a:spcAft>
                          <a:spcPts val="0"/>
                        </a:spcAft>
                      </a:pPr>
                      <a:r>
                        <a:rPr lang="en-US" sz="1200" dirty="0">
                          <a:effectLst/>
                        </a:rPr>
                        <a:t>17.769 M</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016827321"/>
                  </a:ext>
                </a:extLst>
              </a:tr>
            </a:tbl>
          </a:graphicData>
        </a:graphic>
      </p:graphicFrame>
      <p:graphicFrame>
        <p:nvGraphicFramePr>
          <p:cNvPr id="7" name="Table 6">
            <a:extLst>
              <a:ext uri="{FF2B5EF4-FFF2-40B4-BE49-F238E27FC236}">
                <a16:creationId xmlns:a16="http://schemas.microsoft.com/office/drawing/2014/main" id="{22888D69-851C-4BCC-BCF3-B085417DAD4B}"/>
              </a:ext>
            </a:extLst>
          </p:cNvPr>
          <p:cNvGraphicFramePr>
            <a:graphicFrameLocks noGrp="1"/>
          </p:cNvGraphicFramePr>
          <p:nvPr>
            <p:extLst>
              <p:ext uri="{D42A27DB-BD31-4B8C-83A1-F6EECF244321}">
                <p14:modId xmlns:p14="http://schemas.microsoft.com/office/powerpoint/2010/main" val="1022150043"/>
              </p:ext>
            </p:extLst>
          </p:nvPr>
        </p:nvGraphicFramePr>
        <p:xfrm>
          <a:off x="626762" y="1634733"/>
          <a:ext cx="5501322" cy="4618672"/>
        </p:xfrm>
        <a:graphic>
          <a:graphicData uri="http://schemas.openxmlformats.org/drawingml/2006/table">
            <a:tbl>
              <a:tblPr firstRow="1" firstCol="1" bandRow="1">
                <a:tableStyleId>{93296810-A885-4BE3-A3E7-6D5BEEA58F35}</a:tableStyleId>
              </a:tblPr>
              <a:tblGrid>
                <a:gridCol w="700723">
                  <a:extLst>
                    <a:ext uri="{9D8B030D-6E8A-4147-A177-3AD203B41FA5}">
                      <a16:colId xmlns:a16="http://schemas.microsoft.com/office/drawing/2014/main" val="1298743562"/>
                    </a:ext>
                  </a:extLst>
                </a:gridCol>
                <a:gridCol w="957580">
                  <a:extLst>
                    <a:ext uri="{9D8B030D-6E8A-4147-A177-3AD203B41FA5}">
                      <a16:colId xmlns:a16="http://schemas.microsoft.com/office/drawing/2014/main" val="3494402187"/>
                    </a:ext>
                  </a:extLst>
                </a:gridCol>
                <a:gridCol w="1286510">
                  <a:extLst>
                    <a:ext uri="{9D8B030D-6E8A-4147-A177-3AD203B41FA5}">
                      <a16:colId xmlns:a16="http://schemas.microsoft.com/office/drawing/2014/main" val="3493537751"/>
                    </a:ext>
                  </a:extLst>
                </a:gridCol>
                <a:gridCol w="1329372">
                  <a:extLst>
                    <a:ext uri="{9D8B030D-6E8A-4147-A177-3AD203B41FA5}">
                      <a16:colId xmlns:a16="http://schemas.microsoft.com/office/drawing/2014/main" val="979889220"/>
                    </a:ext>
                  </a:extLst>
                </a:gridCol>
                <a:gridCol w="1227137">
                  <a:extLst>
                    <a:ext uri="{9D8B030D-6E8A-4147-A177-3AD203B41FA5}">
                      <a16:colId xmlns:a16="http://schemas.microsoft.com/office/drawing/2014/main" val="3207356893"/>
                    </a:ext>
                  </a:extLst>
                </a:gridCol>
              </a:tblGrid>
              <a:tr h="392112">
                <a:tc>
                  <a:txBody>
                    <a:bodyPr/>
                    <a:lstStyle/>
                    <a:p>
                      <a:pPr marL="0" marR="0">
                        <a:lnSpc>
                          <a:spcPct val="200000"/>
                        </a:lnSpc>
                        <a:spcBef>
                          <a:spcPts val="0"/>
                        </a:spcBef>
                        <a:spcAft>
                          <a:spcPts val="0"/>
                        </a:spcAft>
                      </a:pPr>
                      <a:r>
                        <a:rPr lang="en-US" sz="1200" dirty="0">
                          <a:effectLst/>
                        </a:rPr>
                        <a:t>Layer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200" dirty="0">
                          <a:effectLst/>
                        </a:rPr>
                        <a:t>Start Time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200" dirty="0">
                          <a:effectLst/>
                        </a:rPr>
                        <a:t>End Time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200" dirty="0">
                          <a:effectLst/>
                        </a:rPr>
                        <a:t>Total Time </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nSpc>
                          <a:spcPct val="200000"/>
                        </a:lnSpc>
                        <a:spcBef>
                          <a:spcPts val="0"/>
                        </a:spcBef>
                        <a:spcAft>
                          <a:spcPts val="0"/>
                        </a:spcAft>
                      </a:pPr>
                      <a:r>
                        <a:rPr lang="en-US" sz="1200" dirty="0">
                          <a:effectLst/>
                        </a:rPr>
                        <a:t>FLOPs</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666022550"/>
                  </a:ext>
                </a:extLst>
              </a:tr>
              <a:tr h="528320">
                <a:tc>
                  <a:txBody>
                    <a:bodyPr/>
                    <a:lstStyle/>
                    <a:p>
                      <a:pPr marL="0" marR="0">
                        <a:lnSpc>
                          <a:spcPct val="200000"/>
                        </a:lnSpc>
                        <a:spcBef>
                          <a:spcPts val="0"/>
                        </a:spcBef>
                        <a:spcAft>
                          <a:spcPts val="0"/>
                        </a:spcAft>
                      </a:pPr>
                      <a:r>
                        <a:rPr lang="en-US" sz="1200">
                          <a:effectLst/>
                        </a:rPr>
                        <a:t>CONV1</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2.725us</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71733.655 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71.73093 ms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2.931 G</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893208644"/>
                  </a:ext>
                </a:extLst>
              </a:tr>
              <a:tr h="528320">
                <a:tc>
                  <a:txBody>
                    <a:bodyPr/>
                    <a:lstStyle/>
                    <a:p>
                      <a:pPr marL="0" marR="0">
                        <a:lnSpc>
                          <a:spcPct val="200000"/>
                        </a:lnSpc>
                        <a:spcBef>
                          <a:spcPts val="0"/>
                        </a:spcBef>
                        <a:spcAft>
                          <a:spcPts val="0"/>
                        </a:spcAft>
                      </a:pPr>
                      <a:r>
                        <a:rPr lang="en-US" sz="1200">
                          <a:effectLst/>
                        </a:rPr>
                        <a:t>CONV2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2.725us </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485199.955 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485.19723 ms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128.468 M</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985801908"/>
                  </a:ext>
                </a:extLst>
              </a:tr>
              <a:tr h="528320">
                <a:tc>
                  <a:txBody>
                    <a:bodyPr/>
                    <a:lstStyle/>
                    <a:p>
                      <a:pPr marL="0" marR="0">
                        <a:lnSpc>
                          <a:spcPct val="200000"/>
                        </a:lnSpc>
                        <a:spcBef>
                          <a:spcPts val="0"/>
                        </a:spcBef>
                        <a:spcAft>
                          <a:spcPts val="0"/>
                        </a:spcAft>
                      </a:pPr>
                      <a:r>
                        <a:rPr lang="en-US" sz="1200">
                          <a:effectLst/>
                        </a:rPr>
                        <a:t>CONV3</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2.725us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363293.625 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363.2909 ms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37.156 M</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66329551"/>
                  </a:ext>
                </a:extLst>
              </a:tr>
              <a:tr h="528320">
                <a:tc>
                  <a:txBody>
                    <a:bodyPr/>
                    <a:lstStyle/>
                    <a:p>
                      <a:pPr marL="0" marR="0">
                        <a:lnSpc>
                          <a:spcPct val="200000"/>
                        </a:lnSpc>
                        <a:spcBef>
                          <a:spcPts val="0"/>
                        </a:spcBef>
                        <a:spcAft>
                          <a:spcPts val="0"/>
                        </a:spcAft>
                      </a:pPr>
                      <a:r>
                        <a:rPr lang="en-US" sz="1200">
                          <a:effectLst/>
                        </a:rPr>
                        <a:t>CONV4</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2.725us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545573.945 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545.57122 </a:t>
                      </a:r>
                      <a:r>
                        <a:rPr lang="en-US" sz="1200" dirty="0" err="1">
                          <a:effectLst/>
                        </a:rPr>
                        <a:t>ms</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26.645 M</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711559844"/>
                  </a:ext>
                </a:extLst>
              </a:tr>
              <a:tr h="528320">
                <a:tc>
                  <a:txBody>
                    <a:bodyPr/>
                    <a:lstStyle/>
                    <a:p>
                      <a:pPr marL="0" marR="0">
                        <a:lnSpc>
                          <a:spcPct val="200000"/>
                        </a:lnSpc>
                        <a:spcBef>
                          <a:spcPts val="0"/>
                        </a:spcBef>
                        <a:spcAft>
                          <a:spcPts val="0"/>
                        </a:spcAft>
                      </a:pPr>
                      <a:r>
                        <a:rPr lang="en-US" sz="1200">
                          <a:effectLst/>
                        </a:rPr>
                        <a:t>CONV5</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2.725us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364695.804598us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gn="ctr">
                        <a:lnSpc>
                          <a:spcPct val="200000"/>
                        </a:lnSpc>
                        <a:spcBef>
                          <a:spcPts val="0"/>
                        </a:spcBef>
                        <a:spcAft>
                          <a:spcPts val="0"/>
                        </a:spcAft>
                      </a:pPr>
                      <a:r>
                        <a:rPr lang="en-US" sz="1200">
                          <a:effectLst/>
                        </a:rPr>
                        <a:t>364.693079598ms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26.574 M</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980016105"/>
                  </a:ext>
                </a:extLst>
              </a:tr>
              <a:tr h="528320">
                <a:tc>
                  <a:txBody>
                    <a:bodyPr/>
                    <a:lstStyle/>
                    <a:p>
                      <a:pPr marL="0" marR="0">
                        <a:lnSpc>
                          <a:spcPct val="200000"/>
                        </a:lnSpc>
                        <a:spcBef>
                          <a:spcPts val="0"/>
                        </a:spcBef>
                        <a:spcAft>
                          <a:spcPts val="0"/>
                        </a:spcAft>
                      </a:pPr>
                      <a:r>
                        <a:rPr lang="en-US" sz="1200">
                          <a:effectLst/>
                        </a:rPr>
                        <a:t>AFFINE1</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2.725us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514410.525 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514407.8 ms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176.322 M</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1888299943"/>
                  </a:ext>
                </a:extLst>
              </a:tr>
              <a:tr h="528320">
                <a:tc>
                  <a:txBody>
                    <a:bodyPr/>
                    <a:lstStyle/>
                    <a:p>
                      <a:pPr marL="0" marR="0">
                        <a:lnSpc>
                          <a:spcPct val="200000"/>
                        </a:lnSpc>
                        <a:spcBef>
                          <a:spcPts val="0"/>
                        </a:spcBef>
                        <a:spcAft>
                          <a:spcPts val="0"/>
                        </a:spcAft>
                      </a:pPr>
                      <a:r>
                        <a:rPr lang="en-US" sz="1200">
                          <a:effectLst/>
                        </a:rPr>
                        <a:t>AFFINE2</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2.725us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442502.215 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442499.49 ms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87.677 M</a:t>
                      </a:r>
                      <a:endParaRPr lang="en-US" sz="180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4274661185"/>
                  </a:ext>
                </a:extLst>
              </a:tr>
              <a:tr h="528320">
                <a:tc>
                  <a:txBody>
                    <a:bodyPr/>
                    <a:lstStyle/>
                    <a:p>
                      <a:pPr marL="0" marR="0">
                        <a:lnSpc>
                          <a:spcPct val="200000"/>
                        </a:lnSpc>
                        <a:spcBef>
                          <a:spcPts val="0"/>
                        </a:spcBef>
                        <a:spcAft>
                          <a:spcPts val="0"/>
                        </a:spcAft>
                      </a:pPr>
                      <a:r>
                        <a:rPr lang="en-US" sz="1200" dirty="0">
                          <a:effectLst/>
                        </a:rPr>
                        <a:t>AFFINE3</a:t>
                      </a:r>
                      <a:endParaRPr lang="en-US" sz="18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2.725us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27927.805 us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a:effectLst/>
                        </a:rPr>
                        <a:t>27925.08 ms</a:t>
                      </a:r>
                      <a:endParaRPr lang="en-US" sz="18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lnSpc>
                          <a:spcPct val="200000"/>
                        </a:lnSpc>
                        <a:spcBef>
                          <a:spcPts val="0"/>
                        </a:spcBef>
                        <a:spcAft>
                          <a:spcPts val="0"/>
                        </a:spcAft>
                      </a:pPr>
                      <a:r>
                        <a:rPr lang="en-US" sz="1200" dirty="0">
                          <a:effectLst/>
                        </a:rPr>
                        <a:t>33.919 M</a:t>
                      </a:r>
                      <a:endParaRPr lang="en-US" sz="1800" dirty="0">
                        <a:effectLst/>
                        <a:latin typeface="Times New Roman" panose="02020603050405020304" pitchFamily="18" charset="0"/>
                        <a:ea typeface="Times New Roman" panose="02020603050405020304" pitchFamily="18" charset="0"/>
                      </a:endParaRPr>
                    </a:p>
                  </a:txBody>
                  <a:tcPr marL="68580" marR="68580" marT="0" marB="0"/>
                </a:tc>
                <a:extLst>
                  <a:ext uri="{0D108BD9-81ED-4DB2-BD59-A6C34878D82A}">
                    <a16:rowId xmlns:a16="http://schemas.microsoft.com/office/drawing/2014/main" val="2663521359"/>
                  </a:ext>
                </a:extLst>
              </a:tr>
            </a:tbl>
          </a:graphicData>
        </a:graphic>
      </p:graphicFrame>
    </p:spTree>
    <p:extLst>
      <p:ext uri="{BB962C8B-B14F-4D97-AF65-F5344CB8AC3E}">
        <p14:creationId xmlns:p14="http://schemas.microsoft.com/office/powerpoint/2010/main" val="3887453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22</a:t>
            </a:fld>
            <a:endParaRPr lang="en-US" dirty="0"/>
          </a:p>
        </p:txBody>
      </p:sp>
      <p:graphicFrame>
        <p:nvGraphicFramePr>
          <p:cNvPr id="15" name="Table 14">
            <a:extLst>
              <a:ext uri="{FF2B5EF4-FFF2-40B4-BE49-F238E27FC236}">
                <a16:creationId xmlns:a16="http://schemas.microsoft.com/office/drawing/2014/main" id="{A52F6F96-2360-4384-B397-6F14BB75FB67}"/>
              </a:ext>
            </a:extLst>
          </p:cNvPr>
          <p:cNvGraphicFramePr>
            <a:graphicFrameLocks noGrp="1"/>
          </p:cNvGraphicFramePr>
          <p:nvPr>
            <p:extLst>
              <p:ext uri="{D42A27DB-BD31-4B8C-83A1-F6EECF244321}">
                <p14:modId xmlns:p14="http://schemas.microsoft.com/office/powerpoint/2010/main" val="3268118436"/>
              </p:ext>
            </p:extLst>
          </p:nvPr>
        </p:nvGraphicFramePr>
        <p:xfrm>
          <a:off x="952065" y="3425139"/>
          <a:ext cx="9667934" cy="2682240"/>
        </p:xfrm>
        <a:graphic>
          <a:graphicData uri="http://schemas.openxmlformats.org/drawingml/2006/table">
            <a:tbl>
              <a:tblPr firstRow="1" firstCol="1" bandRow="1">
                <a:tableStyleId>{93296810-A885-4BE3-A3E7-6D5BEEA58F35}</a:tableStyleId>
              </a:tblPr>
              <a:tblGrid>
                <a:gridCol w="874338">
                  <a:extLst>
                    <a:ext uri="{9D8B030D-6E8A-4147-A177-3AD203B41FA5}">
                      <a16:colId xmlns:a16="http://schemas.microsoft.com/office/drawing/2014/main" val="2412353799"/>
                    </a:ext>
                  </a:extLst>
                </a:gridCol>
                <a:gridCol w="1785081">
                  <a:extLst>
                    <a:ext uri="{9D8B030D-6E8A-4147-A177-3AD203B41FA5}">
                      <a16:colId xmlns:a16="http://schemas.microsoft.com/office/drawing/2014/main" val="3425263946"/>
                    </a:ext>
                  </a:extLst>
                </a:gridCol>
                <a:gridCol w="1233767">
                  <a:extLst>
                    <a:ext uri="{9D8B030D-6E8A-4147-A177-3AD203B41FA5}">
                      <a16:colId xmlns:a16="http://schemas.microsoft.com/office/drawing/2014/main" val="1555732758"/>
                    </a:ext>
                  </a:extLst>
                </a:gridCol>
                <a:gridCol w="1279308">
                  <a:extLst>
                    <a:ext uri="{9D8B030D-6E8A-4147-A177-3AD203B41FA5}">
                      <a16:colId xmlns:a16="http://schemas.microsoft.com/office/drawing/2014/main" val="2233410265"/>
                    </a:ext>
                  </a:extLst>
                </a:gridCol>
                <a:gridCol w="992364">
                  <a:extLst>
                    <a:ext uri="{9D8B030D-6E8A-4147-A177-3AD203B41FA5}">
                      <a16:colId xmlns:a16="http://schemas.microsoft.com/office/drawing/2014/main" val="3951661233"/>
                    </a:ext>
                  </a:extLst>
                </a:gridCol>
                <a:gridCol w="1414689">
                  <a:extLst>
                    <a:ext uri="{9D8B030D-6E8A-4147-A177-3AD203B41FA5}">
                      <a16:colId xmlns:a16="http://schemas.microsoft.com/office/drawing/2014/main" val="1845188267"/>
                    </a:ext>
                  </a:extLst>
                </a:gridCol>
                <a:gridCol w="1372108">
                  <a:extLst>
                    <a:ext uri="{9D8B030D-6E8A-4147-A177-3AD203B41FA5}">
                      <a16:colId xmlns:a16="http://schemas.microsoft.com/office/drawing/2014/main" val="2572484191"/>
                    </a:ext>
                  </a:extLst>
                </a:gridCol>
                <a:gridCol w="716279">
                  <a:extLst>
                    <a:ext uri="{9D8B030D-6E8A-4147-A177-3AD203B41FA5}">
                      <a16:colId xmlns:a16="http://schemas.microsoft.com/office/drawing/2014/main" val="2297007756"/>
                    </a:ext>
                  </a:extLst>
                </a:gridCol>
              </a:tblGrid>
              <a:tr h="182880">
                <a:tc>
                  <a:txBody>
                    <a:bodyPr/>
                    <a:lstStyle/>
                    <a:p>
                      <a:pPr marL="0" marR="0" algn="ctr">
                        <a:spcBef>
                          <a:spcPts val="0"/>
                        </a:spcBef>
                        <a:spcAft>
                          <a:spcPts val="0"/>
                        </a:spcAft>
                      </a:pPr>
                      <a:r>
                        <a:rPr lang="en-US" sz="1600" dirty="0">
                          <a:effectLst/>
                        </a:rPr>
                        <a:t>Image #</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Image ID</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Model Class</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Model Score</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HW Class</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HW Score Hex</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HW Score Dec</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%Diff</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516645402"/>
                  </a:ext>
                </a:extLst>
              </a:tr>
              <a:tr h="182880">
                <a:tc>
                  <a:txBody>
                    <a:bodyPr/>
                    <a:lstStyle/>
                    <a:p>
                      <a:pPr marL="0" marR="0" algn="ctr">
                        <a:spcBef>
                          <a:spcPts val="0"/>
                        </a:spcBef>
                        <a:spcAft>
                          <a:spcPts val="0"/>
                        </a:spcAft>
                      </a:pPr>
                      <a:r>
                        <a:rPr lang="en-US" sz="1600">
                          <a:effectLst/>
                        </a:rPr>
                        <a:t>1</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n02690373_3435</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7.771</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0x40F8778B</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7.7646</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0.0824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019984830"/>
                  </a:ext>
                </a:extLst>
              </a:tr>
              <a:tr h="182880">
                <a:tc>
                  <a:txBody>
                    <a:bodyPr/>
                    <a:lstStyle/>
                    <a:p>
                      <a:pPr marL="0" marR="0" algn="ctr">
                        <a:spcBef>
                          <a:spcPts val="0"/>
                        </a:spcBef>
                        <a:spcAft>
                          <a:spcPts val="0"/>
                        </a:spcAft>
                      </a:pPr>
                      <a:r>
                        <a:rPr lang="en-US" sz="1600">
                          <a:effectLst/>
                        </a:rPr>
                        <a:t>2</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n02708093_1783</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5.008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0x40A05553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5.0104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0.0479</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581096217"/>
                  </a:ext>
                </a:extLst>
              </a:tr>
              <a:tr h="182880">
                <a:tc>
                  <a:txBody>
                    <a:bodyPr/>
                    <a:lstStyle/>
                    <a:p>
                      <a:pPr marL="0" marR="0" algn="ctr">
                        <a:spcBef>
                          <a:spcPts val="0"/>
                        </a:spcBef>
                        <a:spcAft>
                          <a:spcPts val="0"/>
                        </a:spcAft>
                      </a:pPr>
                      <a:r>
                        <a:rPr lang="en-US" sz="1600">
                          <a:effectLst/>
                        </a:rPr>
                        <a:t>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n02992529_59933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10</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4.844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10</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0x409AF820</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4.8428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0.0248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761902787"/>
                  </a:ext>
                </a:extLst>
              </a:tr>
              <a:tr h="182880">
                <a:tc>
                  <a:txBody>
                    <a:bodyPr/>
                    <a:lstStyle/>
                    <a:p>
                      <a:pPr marL="0" marR="0" algn="ctr">
                        <a:spcBef>
                          <a:spcPts val="0"/>
                        </a:spcBef>
                        <a:spcAft>
                          <a:spcPts val="0"/>
                        </a:spcAft>
                      </a:pPr>
                      <a:r>
                        <a:rPr lang="en-US" sz="16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n02690373_6755</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9.227</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0x41138E41</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9.2222</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0.0520</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31538510"/>
                  </a:ext>
                </a:extLst>
              </a:tr>
              <a:tr h="182880">
                <a:tc>
                  <a:txBody>
                    <a:bodyPr/>
                    <a:lstStyle/>
                    <a:p>
                      <a:pPr marL="0" marR="0" algn="ctr">
                        <a:spcBef>
                          <a:spcPts val="0"/>
                        </a:spcBef>
                        <a:spcAft>
                          <a:spcPts val="0"/>
                        </a:spcAft>
                      </a:pPr>
                      <a:r>
                        <a:rPr lang="en-US" sz="1600">
                          <a:effectLst/>
                        </a:rPr>
                        <a:t>5</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n03930630_24834</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6.361</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0x40CB98F0</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6.3624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0.0220</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53912176"/>
                  </a:ext>
                </a:extLst>
              </a:tr>
              <a:tr h="182880">
                <a:tc>
                  <a:txBody>
                    <a:bodyPr/>
                    <a:lstStyle/>
                    <a:p>
                      <a:pPr marL="0" marR="0" algn="ctr">
                        <a:spcBef>
                          <a:spcPts val="0"/>
                        </a:spcBef>
                        <a:spcAft>
                          <a:spcPts val="0"/>
                        </a:spcAft>
                      </a:pPr>
                      <a:r>
                        <a:rPr lang="en-US" sz="1600">
                          <a:effectLst/>
                        </a:rPr>
                        <a:t>6</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n02708093_3688</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5.808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0x40BA17C8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5.8154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0.1272</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549547370"/>
                  </a:ext>
                </a:extLst>
              </a:tr>
              <a:tr h="182880">
                <a:tc>
                  <a:txBody>
                    <a:bodyPr/>
                    <a:lstStyle/>
                    <a:p>
                      <a:pPr marL="0" marR="0" algn="ctr">
                        <a:spcBef>
                          <a:spcPts val="0"/>
                        </a:spcBef>
                        <a:spcAft>
                          <a:spcPts val="0"/>
                        </a:spcAft>
                      </a:pPr>
                      <a:r>
                        <a:rPr lang="en-US" sz="1600">
                          <a:effectLst/>
                        </a:rPr>
                        <a:t>7</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n02690373_17389</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9.753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4</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0x411C0F50</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9.7537</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0.0072</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677287333"/>
                  </a:ext>
                </a:extLst>
              </a:tr>
              <a:tr h="182880">
                <a:tc>
                  <a:txBody>
                    <a:bodyPr/>
                    <a:lstStyle/>
                    <a:p>
                      <a:pPr marL="0" marR="0" algn="ctr">
                        <a:spcBef>
                          <a:spcPts val="0"/>
                        </a:spcBef>
                        <a:spcAft>
                          <a:spcPts val="0"/>
                        </a:spcAft>
                      </a:pPr>
                      <a:r>
                        <a:rPr lang="en-US" sz="1600">
                          <a:effectLst/>
                        </a:rPr>
                        <a:t>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n03063599_3650</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8.181</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0x41028B29</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8.159</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0.2696</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43513392"/>
                  </a:ext>
                </a:extLst>
              </a:tr>
              <a:tr h="182880">
                <a:tc>
                  <a:txBody>
                    <a:bodyPr/>
                    <a:lstStyle/>
                    <a:p>
                      <a:pPr marL="0" marR="0" algn="ctr">
                        <a:spcBef>
                          <a:spcPts val="0"/>
                        </a:spcBef>
                        <a:spcAft>
                          <a:spcPts val="0"/>
                        </a:spcAft>
                      </a:pPr>
                      <a:r>
                        <a:rPr lang="en-US" sz="1600">
                          <a:effectLst/>
                        </a:rPr>
                        <a:t>9</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n03063599_4149</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5.665</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0x40B4E50D</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5.653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0.2123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343952271"/>
                  </a:ext>
                </a:extLst>
              </a:tr>
              <a:tr h="182880">
                <a:tc>
                  <a:txBody>
                    <a:bodyPr/>
                    <a:lstStyle/>
                    <a:p>
                      <a:pPr marL="0" marR="0" algn="ctr">
                        <a:spcBef>
                          <a:spcPts val="0"/>
                        </a:spcBef>
                        <a:spcAft>
                          <a:spcPts val="0"/>
                        </a:spcAft>
                      </a:pPr>
                      <a:r>
                        <a:rPr lang="en-US" sz="1600">
                          <a:effectLst/>
                        </a:rPr>
                        <a:t>10</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n03063599_5006</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7.136</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3</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0x40E41692</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a:effectLst/>
                        </a:rPr>
                        <a:t>7.1278</a:t>
                      </a:r>
                      <a:endParaRPr lang="en-US" sz="24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600" dirty="0">
                          <a:effectLst/>
                        </a:rPr>
                        <a:t>0.1150</a:t>
                      </a:r>
                      <a:endParaRPr lang="en-US" sz="24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705278635"/>
                  </a:ext>
                </a:extLst>
              </a:tr>
            </a:tbl>
          </a:graphicData>
        </a:graphic>
      </p:graphicFrame>
      <p:pic>
        <p:nvPicPr>
          <p:cNvPr id="16" name="Picture 15" descr="C:\Users\Mark_Espinosa\Documents\A_CNN_Model\archive\10_Class\input_data\mural.jpg">
            <a:extLst>
              <a:ext uri="{FF2B5EF4-FFF2-40B4-BE49-F238E27FC236}">
                <a16:creationId xmlns:a16="http://schemas.microsoft.com/office/drawing/2014/main" id="{608E1810-33D9-4346-BB6D-6071F50734D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028948" y="160421"/>
            <a:ext cx="5029200" cy="2012950"/>
          </a:xfrm>
          <a:prstGeom prst="rect">
            <a:avLst/>
          </a:prstGeom>
          <a:noFill/>
          <a:ln>
            <a:noFill/>
          </a:ln>
        </p:spPr>
      </p:pic>
      <p:sp>
        <p:nvSpPr>
          <p:cNvPr id="6" name="Content Placeholder 2">
            <a:extLst>
              <a:ext uri="{FF2B5EF4-FFF2-40B4-BE49-F238E27FC236}">
                <a16:creationId xmlns:a16="http://schemas.microsoft.com/office/drawing/2014/main" id="{84218D8E-8FA6-4011-BF50-D2D69354DFF5}"/>
              </a:ext>
            </a:extLst>
          </p:cNvPr>
          <p:cNvSpPr>
            <a:spLocks noGrp="1"/>
          </p:cNvSpPr>
          <p:nvPr>
            <p:ph idx="1"/>
          </p:nvPr>
        </p:nvSpPr>
        <p:spPr>
          <a:xfrm>
            <a:off x="457200" y="1135292"/>
            <a:ext cx="6408821" cy="1936771"/>
          </a:xfrm>
        </p:spPr>
        <p:txBody>
          <a:bodyPr>
            <a:normAutofit fontScale="47500" lnSpcReduction="20000"/>
          </a:bodyPr>
          <a:lstStyle/>
          <a:p>
            <a:pPr algn="just">
              <a:lnSpc>
                <a:spcPct val="200000"/>
              </a:lnSpc>
            </a:pPr>
            <a:r>
              <a:rPr lang="en-US" dirty="0">
                <a:ea typeface="Times New Roman" panose="02020603050405020304" pitchFamily="18" charset="0"/>
              </a:rPr>
              <a:t>The ten randomly selected images from the 10 class list were run through the hardware FPGA implementation of a Convolutional Neural Network in the </a:t>
            </a:r>
            <a:r>
              <a:rPr lang="en-US" dirty="0" err="1">
                <a:ea typeface="Times New Roman" panose="02020603050405020304" pitchFamily="18" charset="0"/>
              </a:rPr>
              <a:t>AlexNet</a:t>
            </a:r>
            <a:r>
              <a:rPr lang="en-US" dirty="0">
                <a:ea typeface="Times New Roman" panose="02020603050405020304" pitchFamily="18" charset="0"/>
              </a:rPr>
              <a:t> configuration.  </a:t>
            </a:r>
          </a:p>
          <a:p>
            <a:pPr algn="just">
              <a:lnSpc>
                <a:spcPct val="200000"/>
              </a:lnSpc>
            </a:pPr>
            <a:r>
              <a:rPr lang="en-US" dirty="0">
                <a:ea typeface="Times New Roman" panose="02020603050405020304" pitchFamily="18" charset="0"/>
              </a:rPr>
              <a:t>All 10 images were classified correctly by the FPGA hardware with the image’s class being correctly identified as being the one with the largest score out of 10 classes. </a:t>
            </a:r>
            <a:endParaRPr lang="en-US" dirty="0"/>
          </a:p>
        </p:txBody>
      </p:sp>
    </p:spTree>
    <p:extLst>
      <p:ext uri="{BB962C8B-B14F-4D97-AF65-F5344CB8AC3E}">
        <p14:creationId xmlns:p14="http://schemas.microsoft.com/office/powerpoint/2010/main" val="12794706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23</a:t>
            </a:fld>
            <a:endParaRPr lang="en-US" dirty="0"/>
          </a:p>
        </p:txBody>
      </p:sp>
      <p:pic>
        <p:nvPicPr>
          <p:cNvPr id="6" name="Picture 5">
            <a:extLst>
              <a:ext uri="{FF2B5EF4-FFF2-40B4-BE49-F238E27FC236}">
                <a16:creationId xmlns:a16="http://schemas.microsoft.com/office/drawing/2014/main" id="{4BFC0A96-D450-4925-8971-BAC86B5FD027}"/>
              </a:ext>
            </a:extLst>
          </p:cNvPr>
          <p:cNvPicPr>
            <a:picLocks noChangeAspect="1"/>
          </p:cNvPicPr>
          <p:nvPr/>
        </p:nvPicPr>
        <p:blipFill>
          <a:blip r:embed="rId2"/>
          <a:stretch>
            <a:fillRect/>
          </a:stretch>
        </p:blipFill>
        <p:spPr>
          <a:xfrm>
            <a:off x="6665598" y="1493520"/>
            <a:ext cx="4327522" cy="4340459"/>
          </a:xfrm>
          <a:prstGeom prst="rect">
            <a:avLst/>
          </a:prstGeom>
        </p:spPr>
      </p:pic>
      <p:pic>
        <p:nvPicPr>
          <p:cNvPr id="7" name="Picture 6">
            <a:extLst>
              <a:ext uri="{FF2B5EF4-FFF2-40B4-BE49-F238E27FC236}">
                <a16:creationId xmlns:a16="http://schemas.microsoft.com/office/drawing/2014/main" id="{B59B7382-8FCE-4C0B-879B-E6E163D8D8A6}"/>
              </a:ext>
            </a:extLst>
          </p:cNvPr>
          <p:cNvPicPr>
            <a:picLocks noChangeAspect="1"/>
          </p:cNvPicPr>
          <p:nvPr/>
        </p:nvPicPr>
        <p:blipFill>
          <a:blip r:embed="rId3"/>
          <a:stretch>
            <a:fillRect/>
          </a:stretch>
        </p:blipFill>
        <p:spPr>
          <a:xfrm>
            <a:off x="1198880" y="1493520"/>
            <a:ext cx="4327522" cy="4353435"/>
          </a:xfrm>
          <a:prstGeom prst="rect">
            <a:avLst/>
          </a:prstGeom>
        </p:spPr>
      </p:pic>
      <p:sp>
        <p:nvSpPr>
          <p:cNvPr id="3" name="TextBox 2"/>
          <p:cNvSpPr txBox="1"/>
          <p:nvPr/>
        </p:nvSpPr>
        <p:spPr>
          <a:xfrm>
            <a:off x="2306853" y="5861023"/>
            <a:ext cx="2111576" cy="646331"/>
          </a:xfrm>
          <a:prstGeom prst="rect">
            <a:avLst/>
          </a:prstGeom>
          <a:noFill/>
        </p:spPr>
        <p:txBody>
          <a:bodyPr wrap="square" rtlCol="0">
            <a:spAutoFit/>
          </a:bodyPr>
          <a:lstStyle/>
          <a:p>
            <a:r>
              <a:rPr lang="en-US" b="1" dirty="0"/>
              <a:t>n02690373_6755</a:t>
            </a:r>
            <a:endParaRPr lang="en-US" sz="2800" b="1" dirty="0">
              <a:latin typeface="Times New Roman" panose="02020603050405020304" pitchFamily="18" charset="0"/>
              <a:ea typeface="Times New Roman" panose="02020603050405020304" pitchFamily="18" charset="0"/>
            </a:endParaRPr>
          </a:p>
          <a:p>
            <a:endParaRPr lang="en-US" dirty="0"/>
          </a:p>
        </p:txBody>
      </p:sp>
      <p:sp>
        <p:nvSpPr>
          <p:cNvPr id="8" name="TextBox 7"/>
          <p:cNvSpPr txBox="1"/>
          <p:nvPr/>
        </p:nvSpPr>
        <p:spPr>
          <a:xfrm>
            <a:off x="7773571" y="5833979"/>
            <a:ext cx="2111576" cy="646331"/>
          </a:xfrm>
          <a:prstGeom prst="rect">
            <a:avLst/>
          </a:prstGeom>
          <a:noFill/>
        </p:spPr>
        <p:txBody>
          <a:bodyPr wrap="square" rtlCol="0">
            <a:spAutoFit/>
          </a:bodyPr>
          <a:lstStyle/>
          <a:p>
            <a:pPr algn="ctr"/>
            <a:r>
              <a:rPr lang="en-US" b="1" dirty="0"/>
              <a:t>n02708093_3688</a:t>
            </a:r>
            <a:endParaRPr lang="en-US" sz="2800" b="1" dirty="0">
              <a:latin typeface="Times New Roman" panose="02020603050405020304" pitchFamily="18" charset="0"/>
              <a:ea typeface="Times New Roman" panose="02020603050405020304" pitchFamily="18" charset="0"/>
            </a:endParaRPr>
          </a:p>
          <a:p>
            <a:endParaRPr lang="en-US" b="1" dirty="0"/>
          </a:p>
        </p:txBody>
      </p:sp>
    </p:spTree>
    <p:extLst>
      <p:ext uri="{BB962C8B-B14F-4D97-AF65-F5344CB8AC3E}">
        <p14:creationId xmlns:p14="http://schemas.microsoft.com/office/powerpoint/2010/main" val="282570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24</a:t>
            </a:fld>
            <a:endParaRPr lang="en-US" dirty="0"/>
          </a:p>
        </p:txBody>
      </p:sp>
      <p:pic>
        <p:nvPicPr>
          <p:cNvPr id="3" name="Picture 2">
            <a:extLst>
              <a:ext uri="{FF2B5EF4-FFF2-40B4-BE49-F238E27FC236}">
                <a16:creationId xmlns:a16="http://schemas.microsoft.com/office/drawing/2014/main" id="{5D424DC8-DAC1-4737-AD7C-4E409637A620}"/>
              </a:ext>
            </a:extLst>
          </p:cNvPr>
          <p:cNvPicPr>
            <a:picLocks noChangeAspect="1"/>
          </p:cNvPicPr>
          <p:nvPr/>
        </p:nvPicPr>
        <p:blipFill>
          <a:blip r:embed="rId2"/>
          <a:stretch>
            <a:fillRect/>
          </a:stretch>
        </p:blipFill>
        <p:spPr>
          <a:xfrm>
            <a:off x="934720" y="1679021"/>
            <a:ext cx="4884614" cy="3289220"/>
          </a:xfrm>
          <a:prstGeom prst="rect">
            <a:avLst/>
          </a:prstGeom>
        </p:spPr>
      </p:pic>
      <p:pic>
        <p:nvPicPr>
          <p:cNvPr id="5" name="Picture 4">
            <a:extLst>
              <a:ext uri="{FF2B5EF4-FFF2-40B4-BE49-F238E27FC236}">
                <a16:creationId xmlns:a16="http://schemas.microsoft.com/office/drawing/2014/main" id="{FD36E96E-85D9-4EFD-8E98-CC2710855B8D}"/>
              </a:ext>
            </a:extLst>
          </p:cNvPr>
          <p:cNvPicPr>
            <a:picLocks noChangeAspect="1"/>
          </p:cNvPicPr>
          <p:nvPr/>
        </p:nvPicPr>
        <p:blipFill>
          <a:blip r:embed="rId3"/>
          <a:stretch>
            <a:fillRect/>
          </a:stretch>
        </p:blipFill>
        <p:spPr>
          <a:xfrm>
            <a:off x="6372668" y="1679020"/>
            <a:ext cx="4884615" cy="3289221"/>
          </a:xfrm>
          <a:prstGeom prst="rect">
            <a:avLst/>
          </a:prstGeom>
        </p:spPr>
      </p:pic>
      <p:sp>
        <p:nvSpPr>
          <p:cNvPr id="6" name="TextBox 5"/>
          <p:cNvSpPr txBox="1"/>
          <p:nvPr/>
        </p:nvSpPr>
        <p:spPr>
          <a:xfrm>
            <a:off x="3945151" y="5443292"/>
            <a:ext cx="4462247"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CONV1 Output </a:t>
            </a:r>
          </a:p>
          <a:p>
            <a:pPr algn="ctr"/>
            <a:r>
              <a:rPr lang="en-US" sz="2000" b="1" dirty="0">
                <a:latin typeface="Arial" panose="020B0604020202020204" pitchFamily="34" charset="0"/>
                <a:ea typeface="Times New Roman" panose="02020603050405020304" pitchFamily="18" charset="0"/>
                <a:cs typeface="Arial" panose="020B0604020202020204" pitchFamily="34" charset="0"/>
              </a:rPr>
              <a:t>55x55x96</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38338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25</a:t>
            </a:fld>
            <a:endParaRPr lang="en-US" dirty="0"/>
          </a:p>
        </p:txBody>
      </p:sp>
      <p:pic>
        <p:nvPicPr>
          <p:cNvPr id="5" name="Picture 4">
            <a:extLst>
              <a:ext uri="{FF2B5EF4-FFF2-40B4-BE49-F238E27FC236}">
                <a16:creationId xmlns:a16="http://schemas.microsoft.com/office/drawing/2014/main" id="{3F62363E-B8B9-4FD7-B394-42A5B85DA81E}"/>
              </a:ext>
            </a:extLst>
          </p:cNvPr>
          <p:cNvPicPr>
            <a:picLocks noChangeAspect="1"/>
          </p:cNvPicPr>
          <p:nvPr/>
        </p:nvPicPr>
        <p:blipFill>
          <a:blip r:embed="rId2"/>
          <a:stretch>
            <a:fillRect/>
          </a:stretch>
        </p:blipFill>
        <p:spPr>
          <a:xfrm>
            <a:off x="937875" y="1665129"/>
            <a:ext cx="4893965" cy="3297353"/>
          </a:xfrm>
          <a:prstGeom prst="rect">
            <a:avLst/>
          </a:prstGeom>
        </p:spPr>
      </p:pic>
      <p:pic>
        <p:nvPicPr>
          <p:cNvPr id="6" name="Picture 5">
            <a:extLst>
              <a:ext uri="{FF2B5EF4-FFF2-40B4-BE49-F238E27FC236}">
                <a16:creationId xmlns:a16="http://schemas.microsoft.com/office/drawing/2014/main" id="{4DE43C91-B199-43A7-83D9-0AFEEB1BFB4F}"/>
              </a:ext>
            </a:extLst>
          </p:cNvPr>
          <p:cNvPicPr>
            <a:picLocks noChangeAspect="1"/>
          </p:cNvPicPr>
          <p:nvPr/>
        </p:nvPicPr>
        <p:blipFill>
          <a:blip r:embed="rId3"/>
          <a:stretch>
            <a:fillRect/>
          </a:stretch>
        </p:blipFill>
        <p:spPr>
          <a:xfrm>
            <a:off x="6358598" y="1665129"/>
            <a:ext cx="4923582" cy="3297353"/>
          </a:xfrm>
          <a:prstGeom prst="rect">
            <a:avLst/>
          </a:prstGeom>
        </p:spPr>
      </p:pic>
      <p:sp>
        <p:nvSpPr>
          <p:cNvPr id="7" name="TextBox 6"/>
          <p:cNvSpPr txBox="1"/>
          <p:nvPr/>
        </p:nvSpPr>
        <p:spPr>
          <a:xfrm>
            <a:off x="3945151" y="5443292"/>
            <a:ext cx="4462247"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MAXPOOL1 Output </a:t>
            </a:r>
          </a:p>
          <a:p>
            <a:pPr algn="ctr"/>
            <a:r>
              <a:rPr lang="en-US" sz="2000" b="1" dirty="0">
                <a:latin typeface="Arial" panose="020B0604020202020204" pitchFamily="34" charset="0"/>
                <a:ea typeface="Times New Roman" panose="02020603050405020304" pitchFamily="18" charset="0"/>
                <a:cs typeface="Arial" panose="020B0604020202020204" pitchFamily="34" charset="0"/>
              </a:rPr>
              <a:t>27x27x96</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214398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26</a:t>
            </a:fld>
            <a:endParaRPr lang="en-US" dirty="0"/>
          </a:p>
        </p:txBody>
      </p:sp>
      <p:pic>
        <p:nvPicPr>
          <p:cNvPr id="5" name="Picture 4">
            <a:extLst>
              <a:ext uri="{FF2B5EF4-FFF2-40B4-BE49-F238E27FC236}">
                <a16:creationId xmlns:a16="http://schemas.microsoft.com/office/drawing/2014/main" id="{3F62363E-B8B9-4FD7-B394-42A5B85DA81E}"/>
              </a:ext>
            </a:extLst>
          </p:cNvPr>
          <p:cNvPicPr>
            <a:picLocks noChangeAspect="1"/>
          </p:cNvPicPr>
          <p:nvPr/>
        </p:nvPicPr>
        <p:blipFill>
          <a:blip r:embed="rId2"/>
          <a:stretch>
            <a:fillRect/>
          </a:stretch>
        </p:blipFill>
        <p:spPr>
          <a:xfrm>
            <a:off x="958195" y="1665129"/>
            <a:ext cx="4893965" cy="3297353"/>
          </a:xfrm>
          <a:prstGeom prst="rect">
            <a:avLst/>
          </a:prstGeom>
        </p:spPr>
      </p:pic>
      <p:pic>
        <p:nvPicPr>
          <p:cNvPr id="3" name="Picture 2">
            <a:extLst>
              <a:ext uri="{FF2B5EF4-FFF2-40B4-BE49-F238E27FC236}">
                <a16:creationId xmlns:a16="http://schemas.microsoft.com/office/drawing/2014/main" id="{D3793671-B901-474C-8BE1-AC89D4110FAB}"/>
              </a:ext>
            </a:extLst>
          </p:cNvPr>
          <p:cNvPicPr>
            <a:picLocks noChangeAspect="1"/>
          </p:cNvPicPr>
          <p:nvPr/>
        </p:nvPicPr>
        <p:blipFill>
          <a:blip r:embed="rId3"/>
          <a:stretch>
            <a:fillRect/>
          </a:stretch>
        </p:blipFill>
        <p:spPr>
          <a:xfrm>
            <a:off x="958195" y="1210632"/>
            <a:ext cx="4893965" cy="4887824"/>
          </a:xfrm>
          <a:prstGeom prst="rect">
            <a:avLst/>
          </a:prstGeom>
        </p:spPr>
      </p:pic>
      <p:pic>
        <p:nvPicPr>
          <p:cNvPr id="6" name="Picture 5">
            <a:extLst>
              <a:ext uri="{FF2B5EF4-FFF2-40B4-BE49-F238E27FC236}">
                <a16:creationId xmlns:a16="http://schemas.microsoft.com/office/drawing/2014/main" id="{BA0508B6-F84A-4AB4-9E8F-9C4B3EA33624}"/>
              </a:ext>
            </a:extLst>
          </p:cNvPr>
          <p:cNvPicPr>
            <a:picLocks noChangeAspect="1"/>
          </p:cNvPicPr>
          <p:nvPr/>
        </p:nvPicPr>
        <p:blipFill>
          <a:blip r:embed="rId4"/>
          <a:stretch>
            <a:fillRect/>
          </a:stretch>
        </p:blipFill>
        <p:spPr>
          <a:xfrm>
            <a:off x="6339842" y="1210631"/>
            <a:ext cx="4893979" cy="4887823"/>
          </a:xfrm>
          <a:prstGeom prst="rect">
            <a:avLst/>
          </a:prstGeom>
        </p:spPr>
      </p:pic>
      <p:sp>
        <p:nvSpPr>
          <p:cNvPr id="7" name="TextBox 6"/>
          <p:cNvSpPr txBox="1"/>
          <p:nvPr/>
        </p:nvSpPr>
        <p:spPr>
          <a:xfrm>
            <a:off x="3942611" y="6098454"/>
            <a:ext cx="4462247"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CONV2 Output </a:t>
            </a:r>
          </a:p>
          <a:p>
            <a:pPr algn="ctr"/>
            <a:r>
              <a:rPr lang="en-US" sz="2000" b="1" dirty="0">
                <a:latin typeface="Arial" panose="020B0604020202020204" pitchFamily="34" charset="0"/>
                <a:ea typeface="Times New Roman" panose="02020603050405020304" pitchFamily="18" charset="0"/>
                <a:cs typeface="Arial" panose="020B0604020202020204" pitchFamily="34" charset="0"/>
              </a:rPr>
              <a:t>27x27x256</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37108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27</a:t>
            </a:fld>
            <a:endParaRPr lang="en-US" dirty="0"/>
          </a:p>
        </p:txBody>
      </p:sp>
      <p:pic>
        <p:nvPicPr>
          <p:cNvPr id="5" name="Picture 4">
            <a:extLst>
              <a:ext uri="{FF2B5EF4-FFF2-40B4-BE49-F238E27FC236}">
                <a16:creationId xmlns:a16="http://schemas.microsoft.com/office/drawing/2014/main" id="{3F62363E-B8B9-4FD7-B394-42A5B85DA81E}"/>
              </a:ext>
            </a:extLst>
          </p:cNvPr>
          <p:cNvPicPr>
            <a:picLocks noChangeAspect="1"/>
          </p:cNvPicPr>
          <p:nvPr/>
        </p:nvPicPr>
        <p:blipFill>
          <a:blip r:embed="rId2"/>
          <a:stretch>
            <a:fillRect/>
          </a:stretch>
        </p:blipFill>
        <p:spPr>
          <a:xfrm>
            <a:off x="958195" y="1665129"/>
            <a:ext cx="4893965" cy="3297353"/>
          </a:xfrm>
          <a:prstGeom prst="rect">
            <a:avLst/>
          </a:prstGeom>
        </p:spPr>
      </p:pic>
      <p:pic>
        <p:nvPicPr>
          <p:cNvPr id="6" name="Picture 5">
            <a:extLst>
              <a:ext uri="{FF2B5EF4-FFF2-40B4-BE49-F238E27FC236}">
                <a16:creationId xmlns:a16="http://schemas.microsoft.com/office/drawing/2014/main" id="{AAAADE08-1BC4-4327-A766-5B1AAF09A929}"/>
              </a:ext>
            </a:extLst>
          </p:cNvPr>
          <p:cNvPicPr>
            <a:picLocks noChangeAspect="1"/>
          </p:cNvPicPr>
          <p:nvPr/>
        </p:nvPicPr>
        <p:blipFill>
          <a:blip r:embed="rId3"/>
          <a:stretch>
            <a:fillRect/>
          </a:stretch>
        </p:blipFill>
        <p:spPr>
          <a:xfrm>
            <a:off x="958195" y="1208078"/>
            <a:ext cx="4914285" cy="4914285"/>
          </a:xfrm>
          <a:prstGeom prst="rect">
            <a:avLst/>
          </a:prstGeom>
        </p:spPr>
      </p:pic>
      <p:pic>
        <p:nvPicPr>
          <p:cNvPr id="7" name="Picture 6">
            <a:extLst>
              <a:ext uri="{FF2B5EF4-FFF2-40B4-BE49-F238E27FC236}">
                <a16:creationId xmlns:a16="http://schemas.microsoft.com/office/drawing/2014/main" id="{E5B5CFA3-76EE-4B2A-9785-C92BD848681C}"/>
              </a:ext>
            </a:extLst>
          </p:cNvPr>
          <p:cNvPicPr>
            <a:picLocks noChangeAspect="1"/>
          </p:cNvPicPr>
          <p:nvPr/>
        </p:nvPicPr>
        <p:blipFill>
          <a:blip r:embed="rId4"/>
          <a:stretch>
            <a:fillRect/>
          </a:stretch>
        </p:blipFill>
        <p:spPr>
          <a:xfrm>
            <a:off x="6341994" y="1208078"/>
            <a:ext cx="4891811" cy="4914284"/>
          </a:xfrm>
          <a:prstGeom prst="rect">
            <a:avLst/>
          </a:prstGeom>
        </p:spPr>
      </p:pic>
      <p:sp>
        <p:nvSpPr>
          <p:cNvPr id="8" name="TextBox 7"/>
          <p:cNvSpPr txBox="1"/>
          <p:nvPr/>
        </p:nvSpPr>
        <p:spPr>
          <a:xfrm>
            <a:off x="3942611" y="6098454"/>
            <a:ext cx="4462247"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MAXPOOL2 Output </a:t>
            </a:r>
          </a:p>
          <a:p>
            <a:pPr algn="ctr"/>
            <a:r>
              <a:rPr lang="en-US" sz="2000" b="1" dirty="0">
                <a:latin typeface="Arial" panose="020B0604020202020204" pitchFamily="34" charset="0"/>
                <a:ea typeface="Times New Roman" panose="02020603050405020304" pitchFamily="18" charset="0"/>
                <a:cs typeface="Arial" panose="020B0604020202020204" pitchFamily="34" charset="0"/>
              </a:rPr>
              <a:t>13x13x256</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21636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28</a:t>
            </a:fld>
            <a:endParaRPr lang="en-US" dirty="0"/>
          </a:p>
        </p:txBody>
      </p:sp>
      <p:pic>
        <p:nvPicPr>
          <p:cNvPr id="5" name="Picture 4">
            <a:extLst>
              <a:ext uri="{FF2B5EF4-FFF2-40B4-BE49-F238E27FC236}">
                <a16:creationId xmlns:a16="http://schemas.microsoft.com/office/drawing/2014/main" id="{3F62363E-B8B9-4FD7-B394-42A5B85DA81E}"/>
              </a:ext>
            </a:extLst>
          </p:cNvPr>
          <p:cNvPicPr>
            <a:picLocks noChangeAspect="1"/>
          </p:cNvPicPr>
          <p:nvPr/>
        </p:nvPicPr>
        <p:blipFill>
          <a:blip r:embed="rId2"/>
          <a:stretch>
            <a:fillRect/>
          </a:stretch>
        </p:blipFill>
        <p:spPr>
          <a:xfrm>
            <a:off x="958195" y="1665129"/>
            <a:ext cx="4893965" cy="3297353"/>
          </a:xfrm>
          <a:prstGeom prst="rect">
            <a:avLst/>
          </a:prstGeom>
        </p:spPr>
      </p:pic>
      <p:pic>
        <p:nvPicPr>
          <p:cNvPr id="3" name="Picture 2">
            <a:extLst>
              <a:ext uri="{FF2B5EF4-FFF2-40B4-BE49-F238E27FC236}">
                <a16:creationId xmlns:a16="http://schemas.microsoft.com/office/drawing/2014/main" id="{1368E781-73B7-4A81-B37A-BA3153CBF212}"/>
              </a:ext>
            </a:extLst>
          </p:cNvPr>
          <p:cNvPicPr>
            <a:picLocks noChangeAspect="1"/>
          </p:cNvPicPr>
          <p:nvPr/>
        </p:nvPicPr>
        <p:blipFill>
          <a:blip r:embed="rId3"/>
          <a:stretch>
            <a:fillRect/>
          </a:stretch>
        </p:blipFill>
        <p:spPr>
          <a:xfrm>
            <a:off x="742139" y="1628757"/>
            <a:ext cx="5353861" cy="3600485"/>
          </a:xfrm>
          <a:prstGeom prst="rect">
            <a:avLst/>
          </a:prstGeom>
        </p:spPr>
      </p:pic>
      <p:pic>
        <p:nvPicPr>
          <p:cNvPr id="7" name="Picture 6">
            <a:extLst>
              <a:ext uri="{FF2B5EF4-FFF2-40B4-BE49-F238E27FC236}">
                <a16:creationId xmlns:a16="http://schemas.microsoft.com/office/drawing/2014/main" id="{D63EE0F8-92B1-4670-AF17-989D98C88F75}"/>
              </a:ext>
            </a:extLst>
          </p:cNvPr>
          <p:cNvPicPr>
            <a:picLocks noChangeAspect="1"/>
          </p:cNvPicPr>
          <p:nvPr/>
        </p:nvPicPr>
        <p:blipFill>
          <a:blip r:embed="rId4"/>
          <a:stretch>
            <a:fillRect/>
          </a:stretch>
        </p:blipFill>
        <p:spPr>
          <a:xfrm>
            <a:off x="6312056" y="1628756"/>
            <a:ext cx="5348507" cy="3600485"/>
          </a:xfrm>
          <a:prstGeom prst="rect">
            <a:avLst/>
          </a:prstGeom>
        </p:spPr>
      </p:pic>
      <p:sp>
        <p:nvSpPr>
          <p:cNvPr id="8" name="TextBox 7"/>
          <p:cNvSpPr txBox="1"/>
          <p:nvPr/>
        </p:nvSpPr>
        <p:spPr>
          <a:xfrm>
            <a:off x="3945151" y="5443292"/>
            <a:ext cx="4462247"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CONV3 Output </a:t>
            </a:r>
          </a:p>
          <a:p>
            <a:pPr algn="ctr"/>
            <a:r>
              <a:rPr lang="en-US" sz="2000" b="1" dirty="0">
                <a:latin typeface="Arial" panose="020B0604020202020204" pitchFamily="34" charset="0"/>
                <a:ea typeface="Times New Roman" panose="02020603050405020304" pitchFamily="18" charset="0"/>
                <a:cs typeface="Arial" panose="020B0604020202020204" pitchFamily="34" charset="0"/>
              </a:rPr>
              <a:t>13x13x384</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302212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29</a:t>
            </a:fld>
            <a:endParaRPr lang="en-US" dirty="0"/>
          </a:p>
        </p:txBody>
      </p:sp>
      <p:pic>
        <p:nvPicPr>
          <p:cNvPr id="5" name="Picture 4">
            <a:extLst>
              <a:ext uri="{FF2B5EF4-FFF2-40B4-BE49-F238E27FC236}">
                <a16:creationId xmlns:a16="http://schemas.microsoft.com/office/drawing/2014/main" id="{3F62363E-B8B9-4FD7-B394-42A5B85DA81E}"/>
              </a:ext>
            </a:extLst>
          </p:cNvPr>
          <p:cNvPicPr>
            <a:picLocks noChangeAspect="1"/>
          </p:cNvPicPr>
          <p:nvPr/>
        </p:nvPicPr>
        <p:blipFill>
          <a:blip r:embed="rId2"/>
          <a:stretch>
            <a:fillRect/>
          </a:stretch>
        </p:blipFill>
        <p:spPr>
          <a:xfrm>
            <a:off x="958195" y="1665129"/>
            <a:ext cx="4893965" cy="3297353"/>
          </a:xfrm>
          <a:prstGeom prst="rect">
            <a:avLst/>
          </a:prstGeom>
        </p:spPr>
      </p:pic>
      <p:pic>
        <p:nvPicPr>
          <p:cNvPr id="6" name="Picture 5">
            <a:extLst>
              <a:ext uri="{FF2B5EF4-FFF2-40B4-BE49-F238E27FC236}">
                <a16:creationId xmlns:a16="http://schemas.microsoft.com/office/drawing/2014/main" id="{79037008-8914-4C9A-90AC-C22B46A637C3}"/>
              </a:ext>
            </a:extLst>
          </p:cNvPr>
          <p:cNvPicPr>
            <a:picLocks noChangeAspect="1"/>
          </p:cNvPicPr>
          <p:nvPr/>
        </p:nvPicPr>
        <p:blipFill>
          <a:blip r:embed="rId3"/>
          <a:stretch>
            <a:fillRect/>
          </a:stretch>
        </p:blipFill>
        <p:spPr>
          <a:xfrm>
            <a:off x="702134" y="1644809"/>
            <a:ext cx="5406085" cy="3648551"/>
          </a:xfrm>
          <a:prstGeom prst="rect">
            <a:avLst/>
          </a:prstGeom>
        </p:spPr>
      </p:pic>
      <p:pic>
        <p:nvPicPr>
          <p:cNvPr id="7" name="Picture 6">
            <a:extLst>
              <a:ext uri="{FF2B5EF4-FFF2-40B4-BE49-F238E27FC236}">
                <a16:creationId xmlns:a16="http://schemas.microsoft.com/office/drawing/2014/main" id="{A72B5422-E466-4567-84CF-39FD0D105E9C}"/>
              </a:ext>
            </a:extLst>
          </p:cNvPr>
          <p:cNvPicPr>
            <a:picLocks noChangeAspect="1"/>
          </p:cNvPicPr>
          <p:nvPr/>
        </p:nvPicPr>
        <p:blipFill>
          <a:blip r:embed="rId4"/>
          <a:stretch>
            <a:fillRect/>
          </a:stretch>
        </p:blipFill>
        <p:spPr>
          <a:xfrm>
            <a:off x="6322218" y="1644809"/>
            <a:ext cx="5439251" cy="3648551"/>
          </a:xfrm>
          <a:prstGeom prst="rect">
            <a:avLst/>
          </a:prstGeom>
        </p:spPr>
      </p:pic>
      <p:sp>
        <p:nvSpPr>
          <p:cNvPr id="8" name="TextBox 7"/>
          <p:cNvSpPr txBox="1"/>
          <p:nvPr/>
        </p:nvSpPr>
        <p:spPr>
          <a:xfrm>
            <a:off x="3945151" y="5443292"/>
            <a:ext cx="4462247"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CONV4 Output </a:t>
            </a:r>
          </a:p>
          <a:p>
            <a:pPr algn="ctr"/>
            <a:r>
              <a:rPr lang="en-US" sz="2000" b="1" dirty="0">
                <a:latin typeface="Arial" panose="020B0604020202020204" pitchFamily="34" charset="0"/>
                <a:ea typeface="Times New Roman" panose="02020603050405020304" pitchFamily="18" charset="0"/>
                <a:cs typeface="Arial" panose="020B0604020202020204" pitchFamily="34" charset="0"/>
              </a:rPr>
              <a:t>13x13x384</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4238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Machine Learning</a:t>
            </a:r>
          </a:p>
        </p:txBody>
      </p:sp>
      <p:sp>
        <p:nvSpPr>
          <p:cNvPr id="3" name="Content Placeholder 2"/>
          <p:cNvSpPr>
            <a:spLocks noGrp="1"/>
          </p:cNvSpPr>
          <p:nvPr>
            <p:ph idx="1"/>
          </p:nvPr>
        </p:nvSpPr>
        <p:spPr>
          <a:xfrm>
            <a:off x="838200" y="1556238"/>
            <a:ext cx="10515600" cy="4620725"/>
          </a:xfrm>
        </p:spPr>
        <p:txBody>
          <a:bodyPr>
            <a:normAutofit/>
          </a:bodyPr>
          <a:lstStyle/>
          <a:p>
            <a:r>
              <a:rPr lang="en-US" b="0" dirty="0"/>
              <a:t>Machine learning can be described as when a computer program is said to learn from experience </a:t>
            </a:r>
            <a:r>
              <a:rPr lang="en-US" b="0" i="1" dirty="0"/>
              <a:t>E</a:t>
            </a:r>
            <a:r>
              <a:rPr lang="en-US" b="0" dirty="0"/>
              <a:t> with respect to some task </a:t>
            </a:r>
            <a:r>
              <a:rPr lang="en-US" b="0" i="1" dirty="0"/>
              <a:t>T</a:t>
            </a:r>
            <a:r>
              <a:rPr lang="en-US" b="0" dirty="0"/>
              <a:t> and some performance measure </a:t>
            </a:r>
            <a:r>
              <a:rPr lang="en-US" b="0" i="1" dirty="0"/>
              <a:t>P</a:t>
            </a:r>
            <a:r>
              <a:rPr lang="en-US" b="0" dirty="0"/>
              <a:t>, if its performance on </a:t>
            </a:r>
            <a:r>
              <a:rPr lang="en-US" b="0" i="1" dirty="0"/>
              <a:t>T</a:t>
            </a:r>
            <a:r>
              <a:rPr lang="en-US" b="0" dirty="0"/>
              <a:t>, as measured by </a:t>
            </a:r>
            <a:r>
              <a:rPr lang="en-US" b="0" i="1" dirty="0"/>
              <a:t>P</a:t>
            </a:r>
            <a:r>
              <a:rPr lang="en-US" b="0" dirty="0"/>
              <a:t>, improves with experience </a:t>
            </a:r>
            <a:r>
              <a:rPr lang="en-US" b="0" i="1" dirty="0"/>
              <a:t>E</a:t>
            </a:r>
            <a:r>
              <a:rPr lang="en-US" b="0" dirty="0"/>
              <a:t>.</a:t>
            </a:r>
          </a:p>
          <a:p>
            <a:r>
              <a:rPr lang="en-US" b="0" dirty="0"/>
              <a:t>Learning algorithms have been successfully deployed in a variety of applications, including: </a:t>
            </a:r>
          </a:p>
          <a:p>
            <a:pPr lvl="1"/>
            <a:r>
              <a:rPr lang="en-US" dirty="0"/>
              <a:t>Speech recognition, speech synthesis, speaker verification</a:t>
            </a:r>
          </a:p>
          <a:p>
            <a:pPr lvl="1"/>
            <a:r>
              <a:rPr lang="en-US" dirty="0"/>
              <a:t>Optical character recognition (OCR)</a:t>
            </a:r>
          </a:p>
          <a:p>
            <a:pPr lvl="1"/>
            <a:r>
              <a:rPr lang="en-US" dirty="0"/>
              <a:t>Computer vision tasks</a:t>
            </a:r>
          </a:p>
          <a:p>
            <a:pPr marL="0" indent="0">
              <a:buNone/>
            </a:pPr>
            <a:r>
              <a:rPr lang="en-US" dirty="0"/>
              <a:t>	</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3</a:t>
            </a:fld>
            <a:endParaRPr lang="en-US" dirty="0"/>
          </a:p>
        </p:txBody>
      </p:sp>
      <p:pic>
        <p:nvPicPr>
          <p:cNvPr id="8" name="Picture 7">
            <a:extLst>
              <a:ext uri="{FF2B5EF4-FFF2-40B4-BE49-F238E27FC236}">
                <a16:creationId xmlns:a16="http://schemas.microsoft.com/office/drawing/2014/main" id="{85F2CB5C-E1AE-4281-9E77-9B71DEB94D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336" y="5054393"/>
            <a:ext cx="4446841" cy="1574923"/>
          </a:xfrm>
          <a:prstGeom prst="rect">
            <a:avLst/>
          </a:prstGeom>
        </p:spPr>
      </p:pic>
      <p:pic>
        <p:nvPicPr>
          <p:cNvPr id="10" name="Picture 9">
            <a:extLst>
              <a:ext uri="{FF2B5EF4-FFF2-40B4-BE49-F238E27FC236}">
                <a16:creationId xmlns:a16="http://schemas.microsoft.com/office/drawing/2014/main" id="{01E16CFD-3198-47BA-937D-73A7AAC550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31550" y="4851399"/>
            <a:ext cx="4640924" cy="1325564"/>
          </a:xfrm>
          <a:prstGeom prst="rect">
            <a:avLst/>
          </a:prstGeom>
        </p:spPr>
      </p:pic>
      <p:pic>
        <p:nvPicPr>
          <p:cNvPr id="12" name="Picture 11">
            <a:extLst>
              <a:ext uri="{FF2B5EF4-FFF2-40B4-BE49-F238E27FC236}">
                <a16:creationId xmlns:a16="http://schemas.microsoft.com/office/drawing/2014/main" id="{9D7196BD-6F84-4CC4-AE28-4C04460B61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27168" y="-47907"/>
            <a:ext cx="2635680" cy="1647300"/>
          </a:xfrm>
          <a:prstGeom prst="rect">
            <a:avLst/>
          </a:prstGeom>
        </p:spPr>
      </p:pic>
    </p:spTree>
    <p:extLst>
      <p:ext uri="{BB962C8B-B14F-4D97-AF65-F5344CB8AC3E}">
        <p14:creationId xmlns:p14="http://schemas.microsoft.com/office/powerpoint/2010/main" val="414759676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30</a:t>
            </a:fld>
            <a:endParaRPr lang="en-US" dirty="0"/>
          </a:p>
        </p:txBody>
      </p:sp>
      <p:pic>
        <p:nvPicPr>
          <p:cNvPr id="3" name="Picture 2">
            <a:extLst>
              <a:ext uri="{FF2B5EF4-FFF2-40B4-BE49-F238E27FC236}">
                <a16:creationId xmlns:a16="http://schemas.microsoft.com/office/drawing/2014/main" id="{5E292E11-A5D4-4E90-96B5-7A8C0928074C}"/>
              </a:ext>
            </a:extLst>
          </p:cNvPr>
          <p:cNvPicPr>
            <a:picLocks noChangeAspect="1"/>
          </p:cNvPicPr>
          <p:nvPr/>
        </p:nvPicPr>
        <p:blipFill>
          <a:blip r:embed="rId2"/>
          <a:stretch>
            <a:fillRect/>
          </a:stretch>
        </p:blipFill>
        <p:spPr>
          <a:xfrm>
            <a:off x="838200" y="1324928"/>
            <a:ext cx="4587240" cy="4580225"/>
          </a:xfrm>
          <a:prstGeom prst="rect">
            <a:avLst/>
          </a:prstGeom>
        </p:spPr>
      </p:pic>
      <p:pic>
        <p:nvPicPr>
          <p:cNvPr id="7" name="Picture 6">
            <a:extLst>
              <a:ext uri="{FF2B5EF4-FFF2-40B4-BE49-F238E27FC236}">
                <a16:creationId xmlns:a16="http://schemas.microsoft.com/office/drawing/2014/main" id="{E0904245-10B0-46E1-8DAC-7CAD8B5FAA46}"/>
              </a:ext>
            </a:extLst>
          </p:cNvPr>
          <p:cNvPicPr>
            <a:picLocks noChangeAspect="1"/>
          </p:cNvPicPr>
          <p:nvPr/>
        </p:nvPicPr>
        <p:blipFill>
          <a:blip r:embed="rId3"/>
          <a:stretch>
            <a:fillRect/>
          </a:stretch>
        </p:blipFill>
        <p:spPr>
          <a:xfrm>
            <a:off x="6470736" y="1317913"/>
            <a:ext cx="4587240" cy="4587240"/>
          </a:xfrm>
          <a:prstGeom prst="rect">
            <a:avLst/>
          </a:prstGeom>
        </p:spPr>
      </p:pic>
      <p:sp>
        <p:nvSpPr>
          <p:cNvPr id="6" name="TextBox 5"/>
          <p:cNvSpPr txBox="1"/>
          <p:nvPr/>
        </p:nvSpPr>
        <p:spPr>
          <a:xfrm>
            <a:off x="3945150" y="6134437"/>
            <a:ext cx="4462247"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CONV5 Output </a:t>
            </a:r>
          </a:p>
          <a:p>
            <a:pPr algn="ctr"/>
            <a:r>
              <a:rPr lang="en-US" sz="2000" b="1" dirty="0">
                <a:latin typeface="Arial" panose="020B0604020202020204" pitchFamily="34" charset="0"/>
                <a:ea typeface="Times New Roman" panose="02020603050405020304" pitchFamily="18" charset="0"/>
                <a:cs typeface="Arial" panose="020B0604020202020204" pitchFamily="34" charset="0"/>
              </a:rPr>
              <a:t>13x13x256</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62019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Output Results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31</a:t>
            </a:fld>
            <a:endParaRPr lang="en-US" dirty="0"/>
          </a:p>
        </p:txBody>
      </p:sp>
      <p:pic>
        <p:nvPicPr>
          <p:cNvPr id="5" name="Picture 4">
            <a:extLst>
              <a:ext uri="{FF2B5EF4-FFF2-40B4-BE49-F238E27FC236}">
                <a16:creationId xmlns:a16="http://schemas.microsoft.com/office/drawing/2014/main" id="{AE08B756-217B-410F-AC4E-232AFC89CB58}"/>
              </a:ext>
            </a:extLst>
          </p:cNvPr>
          <p:cNvPicPr>
            <a:picLocks noChangeAspect="1"/>
          </p:cNvPicPr>
          <p:nvPr/>
        </p:nvPicPr>
        <p:blipFill>
          <a:blip r:embed="rId2"/>
          <a:stretch>
            <a:fillRect/>
          </a:stretch>
        </p:blipFill>
        <p:spPr>
          <a:xfrm>
            <a:off x="807720" y="1294448"/>
            <a:ext cx="4632325" cy="4622384"/>
          </a:xfrm>
          <a:prstGeom prst="rect">
            <a:avLst/>
          </a:prstGeom>
        </p:spPr>
      </p:pic>
      <p:pic>
        <p:nvPicPr>
          <p:cNvPr id="6" name="Picture 5">
            <a:extLst>
              <a:ext uri="{FF2B5EF4-FFF2-40B4-BE49-F238E27FC236}">
                <a16:creationId xmlns:a16="http://schemas.microsoft.com/office/drawing/2014/main" id="{335597C7-98F0-43FD-AC41-F078D988A093}"/>
              </a:ext>
            </a:extLst>
          </p:cNvPr>
          <p:cNvPicPr>
            <a:picLocks noChangeAspect="1"/>
          </p:cNvPicPr>
          <p:nvPr/>
        </p:nvPicPr>
        <p:blipFill>
          <a:blip r:embed="rId3"/>
          <a:stretch>
            <a:fillRect/>
          </a:stretch>
        </p:blipFill>
        <p:spPr>
          <a:xfrm>
            <a:off x="6452552" y="1274588"/>
            <a:ext cx="4632325" cy="4642244"/>
          </a:xfrm>
          <a:prstGeom prst="rect">
            <a:avLst/>
          </a:prstGeom>
        </p:spPr>
      </p:pic>
      <p:sp>
        <p:nvSpPr>
          <p:cNvPr id="7" name="TextBox 6"/>
          <p:cNvSpPr txBox="1"/>
          <p:nvPr/>
        </p:nvSpPr>
        <p:spPr>
          <a:xfrm>
            <a:off x="3945150" y="6134437"/>
            <a:ext cx="4462247" cy="1015663"/>
          </a:xfrm>
          <a:prstGeom prst="rect">
            <a:avLst/>
          </a:prstGeom>
          <a:noFill/>
        </p:spPr>
        <p:txBody>
          <a:bodyPr wrap="square" rtlCol="0">
            <a:spAutoFit/>
          </a:bodyPr>
          <a:lstStyle/>
          <a:p>
            <a:pPr algn="ctr"/>
            <a:r>
              <a:rPr lang="en-US" sz="2000" b="1" dirty="0">
                <a:latin typeface="Arial" panose="020B0604020202020204" pitchFamily="34" charset="0"/>
                <a:cs typeface="Arial" panose="020B0604020202020204" pitchFamily="34" charset="0"/>
              </a:rPr>
              <a:t>MAXPOOL3 Output </a:t>
            </a:r>
          </a:p>
          <a:p>
            <a:pPr algn="ctr"/>
            <a:r>
              <a:rPr lang="en-US" sz="2000" b="1" dirty="0">
                <a:latin typeface="Arial" panose="020B0604020202020204" pitchFamily="34" charset="0"/>
                <a:ea typeface="Times New Roman" panose="02020603050405020304" pitchFamily="18" charset="0"/>
                <a:cs typeface="Arial" panose="020B0604020202020204" pitchFamily="34" charset="0"/>
              </a:rPr>
              <a:t>6x6x256</a:t>
            </a:r>
          </a:p>
          <a:p>
            <a:pPr algn="ct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764693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Performance Breakdown</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32</a:t>
            </a:fld>
            <a:endParaRPr lang="en-US" dirty="0"/>
          </a:p>
        </p:txBody>
      </p:sp>
      <p:graphicFrame>
        <p:nvGraphicFramePr>
          <p:cNvPr id="12" name="Table 11">
            <a:extLst>
              <a:ext uri="{FF2B5EF4-FFF2-40B4-BE49-F238E27FC236}">
                <a16:creationId xmlns:a16="http://schemas.microsoft.com/office/drawing/2014/main" id="{3289FEF5-51CB-4764-AC4E-053C900FD6A2}"/>
              </a:ext>
            </a:extLst>
          </p:cNvPr>
          <p:cNvGraphicFramePr>
            <a:graphicFrameLocks noGrp="1"/>
          </p:cNvGraphicFramePr>
          <p:nvPr>
            <p:extLst>
              <p:ext uri="{D42A27DB-BD31-4B8C-83A1-F6EECF244321}">
                <p14:modId xmlns:p14="http://schemas.microsoft.com/office/powerpoint/2010/main" val="103184089"/>
              </p:ext>
            </p:extLst>
          </p:nvPr>
        </p:nvGraphicFramePr>
        <p:xfrm>
          <a:off x="486914" y="3287738"/>
          <a:ext cx="5352546" cy="3328353"/>
        </p:xfrm>
        <a:graphic>
          <a:graphicData uri="http://schemas.openxmlformats.org/drawingml/2006/table">
            <a:tbl>
              <a:tblPr firstRow="1" firstCol="1" bandRow="1">
                <a:tableStyleId>{93296810-A885-4BE3-A3E7-6D5BEEA58F35}</a:tableStyleId>
              </a:tblPr>
              <a:tblGrid>
                <a:gridCol w="892091">
                  <a:extLst>
                    <a:ext uri="{9D8B030D-6E8A-4147-A177-3AD203B41FA5}">
                      <a16:colId xmlns:a16="http://schemas.microsoft.com/office/drawing/2014/main" val="198021813"/>
                    </a:ext>
                  </a:extLst>
                </a:gridCol>
                <a:gridCol w="892091">
                  <a:extLst>
                    <a:ext uri="{9D8B030D-6E8A-4147-A177-3AD203B41FA5}">
                      <a16:colId xmlns:a16="http://schemas.microsoft.com/office/drawing/2014/main" val="1537739128"/>
                    </a:ext>
                  </a:extLst>
                </a:gridCol>
                <a:gridCol w="892091">
                  <a:extLst>
                    <a:ext uri="{9D8B030D-6E8A-4147-A177-3AD203B41FA5}">
                      <a16:colId xmlns:a16="http://schemas.microsoft.com/office/drawing/2014/main" val="21286787"/>
                    </a:ext>
                  </a:extLst>
                </a:gridCol>
                <a:gridCol w="892091">
                  <a:extLst>
                    <a:ext uri="{9D8B030D-6E8A-4147-A177-3AD203B41FA5}">
                      <a16:colId xmlns:a16="http://schemas.microsoft.com/office/drawing/2014/main" val="3371227020"/>
                    </a:ext>
                  </a:extLst>
                </a:gridCol>
                <a:gridCol w="892091">
                  <a:extLst>
                    <a:ext uri="{9D8B030D-6E8A-4147-A177-3AD203B41FA5}">
                      <a16:colId xmlns:a16="http://schemas.microsoft.com/office/drawing/2014/main" val="226811848"/>
                    </a:ext>
                  </a:extLst>
                </a:gridCol>
                <a:gridCol w="892091">
                  <a:extLst>
                    <a:ext uri="{9D8B030D-6E8A-4147-A177-3AD203B41FA5}">
                      <a16:colId xmlns:a16="http://schemas.microsoft.com/office/drawing/2014/main" val="2121269618"/>
                    </a:ext>
                  </a:extLst>
                </a:gridCol>
              </a:tblGrid>
              <a:tr h="647730">
                <a:tc>
                  <a:txBody>
                    <a:bodyPr/>
                    <a:lstStyle/>
                    <a:p>
                      <a:pPr marL="0" marR="0" algn="ctr">
                        <a:spcBef>
                          <a:spcPts val="0"/>
                        </a:spcBef>
                        <a:spcAft>
                          <a:spcPts val="0"/>
                        </a:spcAft>
                      </a:pPr>
                      <a:r>
                        <a:rPr lang="en-US" sz="1200" dirty="0">
                          <a:effectLst/>
                        </a:rPr>
                        <a:t>Layer</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Ops</a:t>
                      </a:r>
                      <a:endParaRPr lang="en-US" sz="1800">
                        <a:effectLst/>
                      </a:endParaRPr>
                    </a:p>
                    <a:p>
                      <a:pPr marL="0" marR="0" algn="ctr">
                        <a:spcBef>
                          <a:spcPts val="0"/>
                        </a:spcBef>
                        <a:spcAft>
                          <a:spcPts val="0"/>
                        </a:spcAft>
                      </a:pPr>
                      <a:r>
                        <a:rPr lang="en-US" sz="1200">
                          <a:effectLst/>
                        </a:rPr>
                        <a:t>To Perform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SIM</a:t>
                      </a:r>
                      <a:endParaRPr lang="en-US" sz="1800">
                        <a:effectLst/>
                      </a:endParaRPr>
                    </a:p>
                    <a:p>
                      <a:pPr marL="0" marR="0" algn="ctr">
                        <a:spcBef>
                          <a:spcPts val="0"/>
                        </a:spcBef>
                        <a:spcAft>
                          <a:spcPts val="0"/>
                        </a:spcAft>
                      </a:pPr>
                      <a:r>
                        <a:rPr lang="en-US" sz="1200">
                          <a:effectLst/>
                        </a:rPr>
                        <a:t>FLOPS</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HW</a:t>
                      </a:r>
                      <a:endParaRPr lang="en-US" sz="1800">
                        <a:effectLst/>
                      </a:endParaRPr>
                    </a:p>
                    <a:p>
                      <a:pPr marL="0" marR="0" algn="ctr">
                        <a:spcBef>
                          <a:spcPts val="0"/>
                        </a:spcBef>
                        <a:spcAft>
                          <a:spcPts val="0"/>
                        </a:spcAft>
                      </a:pPr>
                      <a:r>
                        <a:rPr lang="en-US" sz="1200">
                          <a:effectLst/>
                        </a:rPr>
                        <a:t>FLOPS</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Total</a:t>
                      </a:r>
                      <a:endParaRPr lang="en-US" sz="1800">
                        <a:effectLst/>
                      </a:endParaRPr>
                    </a:p>
                    <a:p>
                      <a:pPr marL="0" marR="0" algn="ctr">
                        <a:spcBef>
                          <a:spcPts val="0"/>
                        </a:spcBef>
                        <a:spcAft>
                          <a:spcPts val="0"/>
                        </a:spcAft>
                      </a:pPr>
                      <a:r>
                        <a:rPr lang="en-US" sz="1200">
                          <a:effectLst/>
                        </a:rPr>
                        <a:t>Mem Trans.</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 Ratio</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479229394"/>
                  </a:ext>
                </a:extLst>
              </a:tr>
              <a:tr h="409651">
                <a:tc>
                  <a:txBody>
                    <a:bodyPr/>
                    <a:lstStyle/>
                    <a:p>
                      <a:pPr marL="0" marR="0" algn="ctr">
                        <a:spcBef>
                          <a:spcPts val="0"/>
                        </a:spcBef>
                        <a:spcAft>
                          <a:spcPts val="0"/>
                        </a:spcAft>
                      </a:pPr>
                      <a:r>
                        <a:rPr lang="en-US" sz="1200">
                          <a:effectLst/>
                        </a:rPr>
                        <a:t>CONV1</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210249696</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2.931 G</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2.9530 G</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6028</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34878.85</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960219"/>
                  </a:ext>
                </a:extLst>
              </a:tr>
              <a:tr h="333966">
                <a:tc>
                  <a:txBody>
                    <a:bodyPr/>
                    <a:lstStyle/>
                    <a:p>
                      <a:pPr marL="0" marR="0" algn="ctr">
                        <a:spcBef>
                          <a:spcPts val="0"/>
                        </a:spcBef>
                        <a:spcAft>
                          <a:spcPts val="0"/>
                        </a:spcAft>
                      </a:pPr>
                      <a:r>
                        <a:rPr lang="en-US" sz="1200">
                          <a:effectLst/>
                        </a:rPr>
                        <a:t>CONV2</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62332672</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128.468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113.796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217121</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287.09</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05050255"/>
                  </a:ext>
                </a:extLst>
              </a:tr>
              <a:tr h="333966">
                <a:tc>
                  <a:txBody>
                    <a:bodyPr/>
                    <a:lstStyle/>
                    <a:p>
                      <a:pPr marL="0" marR="0" algn="ctr">
                        <a:spcBef>
                          <a:spcPts val="0"/>
                        </a:spcBef>
                        <a:spcAft>
                          <a:spcPts val="0"/>
                        </a:spcAft>
                      </a:pPr>
                      <a:r>
                        <a:rPr lang="en-US" sz="1200">
                          <a:effectLst/>
                        </a:rPr>
                        <a:t>CONV3</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13498752</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37.156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29.106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318209</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42.42</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074140777"/>
                  </a:ext>
                </a:extLst>
              </a:tr>
              <a:tr h="320608">
                <a:tc>
                  <a:txBody>
                    <a:bodyPr/>
                    <a:lstStyle/>
                    <a:p>
                      <a:pPr marL="0" marR="0" algn="ctr">
                        <a:spcBef>
                          <a:spcPts val="0"/>
                        </a:spcBef>
                        <a:spcAft>
                          <a:spcPts val="0"/>
                        </a:spcAft>
                      </a:pPr>
                      <a:r>
                        <a:rPr lang="en-US" sz="1200">
                          <a:effectLst/>
                        </a:rPr>
                        <a:t>CONV4</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14537088</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26.645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20.830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479617</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30.31</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346381705"/>
                  </a:ext>
                </a:extLst>
              </a:tr>
              <a:tr h="320608">
                <a:tc>
                  <a:txBody>
                    <a:bodyPr/>
                    <a:lstStyle/>
                    <a:p>
                      <a:pPr marL="0" marR="0" algn="ctr">
                        <a:spcBef>
                          <a:spcPts val="0"/>
                        </a:spcBef>
                        <a:spcAft>
                          <a:spcPts val="0"/>
                        </a:spcAft>
                      </a:pPr>
                      <a:r>
                        <a:rPr lang="en-US" sz="1200">
                          <a:effectLst/>
                        </a:rPr>
                        <a:t>CONV5</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9691392</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26.574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20.763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321409</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30.15</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460808677"/>
                  </a:ext>
                </a:extLst>
              </a:tr>
              <a:tr h="320608">
                <a:tc>
                  <a:txBody>
                    <a:bodyPr/>
                    <a:lstStyle/>
                    <a:p>
                      <a:pPr marL="0" marR="0" algn="ctr">
                        <a:spcBef>
                          <a:spcPts val="0"/>
                        </a:spcBef>
                        <a:spcAft>
                          <a:spcPts val="0"/>
                        </a:spcAft>
                      </a:pPr>
                      <a:r>
                        <a:rPr lang="en-US" sz="1200">
                          <a:effectLst/>
                        </a:rPr>
                        <a:t>AFFINE1</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90701824</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176.322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113.884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782593</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115.90</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57575430"/>
                  </a:ext>
                </a:extLst>
              </a:tr>
              <a:tr h="320608">
                <a:tc>
                  <a:txBody>
                    <a:bodyPr/>
                    <a:lstStyle/>
                    <a:p>
                      <a:pPr marL="0" marR="0" algn="ctr">
                        <a:spcBef>
                          <a:spcPts val="0"/>
                        </a:spcBef>
                        <a:spcAft>
                          <a:spcPts val="0"/>
                        </a:spcAft>
                      </a:pPr>
                      <a:r>
                        <a:rPr lang="en-US" sz="1200">
                          <a:effectLst/>
                        </a:rPr>
                        <a:t>AFFINE2</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38797312</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87.677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38.077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1572865</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24.67</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284790713"/>
                  </a:ext>
                </a:extLst>
              </a:tr>
              <a:tr h="320608">
                <a:tc>
                  <a:txBody>
                    <a:bodyPr/>
                    <a:lstStyle/>
                    <a:p>
                      <a:pPr marL="0" marR="0" algn="ctr">
                        <a:spcBef>
                          <a:spcPts val="0"/>
                        </a:spcBef>
                        <a:spcAft>
                          <a:spcPts val="0"/>
                        </a:spcAft>
                      </a:pPr>
                      <a:r>
                        <a:rPr lang="en-US" sz="1200">
                          <a:effectLst/>
                        </a:rPr>
                        <a:t>AFFINE3</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94720</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33.919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20.229 M</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a:effectLst/>
                        </a:rPr>
                        <a:t>7927</a:t>
                      </a:r>
                      <a:endParaRPr lang="en-US" sz="18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spcBef>
                          <a:spcPts val="0"/>
                        </a:spcBef>
                        <a:spcAft>
                          <a:spcPts val="0"/>
                        </a:spcAft>
                      </a:pPr>
                      <a:r>
                        <a:rPr lang="en-US" sz="1200" dirty="0">
                          <a:effectLst/>
                        </a:rPr>
                        <a:t>11.95</a:t>
                      </a:r>
                      <a:endParaRPr lang="en-US" sz="18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075133062"/>
                  </a:ext>
                </a:extLst>
              </a:tr>
            </a:tbl>
          </a:graphicData>
        </a:graphic>
      </p:graphicFrame>
      <p:pic>
        <p:nvPicPr>
          <p:cNvPr id="13" name="Picture 12">
            <a:extLst>
              <a:ext uri="{FF2B5EF4-FFF2-40B4-BE49-F238E27FC236}">
                <a16:creationId xmlns:a16="http://schemas.microsoft.com/office/drawing/2014/main" id="{754DFFBD-B209-42D3-9E0A-578074CED5AB}"/>
              </a:ext>
            </a:extLst>
          </p:cNvPr>
          <p:cNvPicPr/>
          <p:nvPr/>
        </p:nvPicPr>
        <p:blipFill>
          <a:blip r:embed="rId2"/>
          <a:stretch>
            <a:fillRect/>
          </a:stretch>
        </p:blipFill>
        <p:spPr>
          <a:xfrm>
            <a:off x="7299157" y="3184359"/>
            <a:ext cx="3969753" cy="2125579"/>
          </a:xfrm>
          <a:prstGeom prst="rect">
            <a:avLst/>
          </a:prstGeom>
        </p:spPr>
      </p:pic>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B55C92C6-319B-4BE8-A748-30947AEDE4A2}"/>
                  </a:ext>
                </a:extLst>
              </p:cNvPr>
              <p:cNvSpPr/>
              <p:nvPr/>
            </p:nvSpPr>
            <p:spPr>
              <a:xfrm>
                <a:off x="6570010" y="5617942"/>
                <a:ext cx="5259605" cy="51655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𝐴𝑡𝑡𝑎𝑖𝑛𝑎𝑏𝑙𝑒</m:t>
                      </m:r>
                      <m:r>
                        <a:rPr lang="en-US" sz="1600" i="0">
                          <a:latin typeface="Cambria Math" panose="02040503050406030204" pitchFamily="18" charset="0"/>
                        </a:rPr>
                        <m:t> </m:t>
                      </m:r>
                      <m:r>
                        <a:rPr lang="en-US" sz="1600" i="1">
                          <a:latin typeface="Cambria Math" panose="02040503050406030204" pitchFamily="18" charset="0"/>
                        </a:rPr>
                        <m:t>𝑃𝑒𝑟𝑓</m:t>
                      </m:r>
                      <m:r>
                        <a:rPr lang="en-US" sz="1600" i="0">
                          <a:latin typeface="Cambria Math" panose="02040503050406030204" pitchFamily="18" charset="0"/>
                        </a:rPr>
                        <m:t>. =</m:t>
                      </m:r>
                      <m:r>
                        <a:rPr lang="en-US" sz="1600" i="1">
                          <a:latin typeface="Cambria Math" panose="02040503050406030204" pitchFamily="18" charset="0"/>
                        </a:rPr>
                        <m:t>𝑚𝑖𝑛</m:t>
                      </m:r>
                      <m:d>
                        <m:dPr>
                          <m:begChr m:val="{"/>
                          <m:endChr m:val=""/>
                          <m:ctrlPr>
                            <a:rPr lang="en-US" sz="1600" i="1">
                              <a:latin typeface="Cambria Math" panose="02040503050406030204" pitchFamily="18" charset="0"/>
                            </a:rPr>
                          </m:ctrlPr>
                        </m:dPr>
                        <m:e>
                          <m:eqArr>
                            <m:eqArrPr>
                              <m:ctrlPr>
                                <a:rPr lang="en-US" sz="1600" i="1">
                                  <a:latin typeface="Cambria Math" panose="02040503050406030204" pitchFamily="18" charset="0"/>
                                </a:rPr>
                              </m:ctrlPr>
                            </m:eqArrPr>
                            <m:e>
                              <m:r>
                                <a:rPr lang="en-US" sz="1600" i="0">
                                  <a:latin typeface="Cambria Math" panose="02040503050406030204" pitchFamily="18" charset="0"/>
                                </a:rPr>
                                <m:t>&amp;</m:t>
                              </m:r>
                              <m:r>
                                <a:rPr lang="en-US" sz="1600" i="1">
                                  <a:latin typeface="Cambria Math" panose="02040503050406030204" pitchFamily="18" charset="0"/>
                                </a:rPr>
                                <m:t>𝐶𝑜𝑚𝑝𝑢𝑡𝑎𝑡𝑖𝑜𝑛𝑎𝑙</m:t>
                              </m:r>
                              <m:r>
                                <a:rPr lang="en-US" sz="1600" i="0">
                                  <a:latin typeface="Cambria Math" panose="02040503050406030204" pitchFamily="18" charset="0"/>
                                </a:rPr>
                                <m:t> </m:t>
                              </m:r>
                              <m:r>
                                <a:rPr lang="en-US" sz="1600" i="1">
                                  <a:latin typeface="Cambria Math" panose="02040503050406030204" pitchFamily="18" charset="0"/>
                                </a:rPr>
                                <m:t>𝑅𝑜𝑜𝑓</m:t>
                              </m:r>
                            </m:e>
                            <m:e>
                              <m:r>
                                <a:rPr lang="en-US" sz="1600" i="0">
                                  <a:latin typeface="Cambria Math" panose="02040503050406030204" pitchFamily="18" charset="0"/>
                                </a:rPr>
                                <m:t>&amp;</m:t>
                              </m:r>
                              <m:r>
                                <a:rPr lang="en-US" sz="1600" i="1">
                                  <a:latin typeface="Cambria Math" panose="02040503050406030204" pitchFamily="18" charset="0"/>
                                </a:rPr>
                                <m:t>𝐶𝑇𝐶</m:t>
                              </m:r>
                              <m:r>
                                <a:rPr lang="en-US" sz="1600" i="0">
                                  <a:latin typeface="Cambria Math" panose="02040503050406030204" pitchFamily="18" charset="0"/>
                                </a:rPr>
                                <m:t> </m:t>
                              </m:r>
                              <m:r>
                                <a:rPr lang="en-US" sz="1600" i="1">
                                  <a:latin typeface="Cambria Math" panose="02040503050406030204" pitchFamily="18" charset="0"/>
                                </a:rPr>
                                <m:t>𝑅𝑎𝑡𝑖𝑜</m:t>
                              </m:r>
                              <m:r>
                                <a:rPr lang="en-US" sz="1600" i="0">
                                  <a:latin typeface="Cambria Math" panose="02040503050406030204" pitchFamily="18" charset="0"/>
                                </a:rPr>
                                <m:t> ×</m:t>
                              </m:r>
                              <m:r>
                                <a:rPr lang="en-US" sz="1600" i="1">
                                  <a:latin typeface="Cambria Math" panose="02040503050406030204" pitchFamily="18" charset="0"/>
                                </a:rPr>
                                <m:t>𝐵𝑊</m:t>
                              </m:r>
                            </m:e>
                          </m:eqArr>
                        </m:e>
                      </m:d>
                    </m:oMath>
                  </m:oMathPara>
                </a14:m>
                <a:endParaRPr lang="en-US" sz="1600" dirty="0"/>
              </a:p>
            </p:txBody>
          </p:sp>
        </mc:Choice>
        <mc:Fallback xmlns="">
          <p:sp>
            <p:nvSpPr>
              <p:cNvPr id="14" name="Rectangle 13">
                <a:extLst>
                  <a:ext uri="{FF2B5EF4-FFF2-40B4-BE49-F238E27FC236}">
                    <a16:creationId xmlns:a16="http://schemas.microsoft.com/office/drawing/2014/main" xmlns:a14="http://schemas.microsoft.com/office/drawing/2010/main" xmlns="" id="{B55C92C6-319B-4BE8-A748-30947AEDE4A2}"/>
                  </a:ext>
                </a:extLst>
              </p:cNvPr>
              <p:cNvSpPr>
                <a:spLocks noRot="1" noChangeAspect="1" noMove="1" noResize="1" noEditPoints="1" noAdjustHandles="1" noChangeArrowheads="1" noChangeShapeType="1" noTextEdit="1"/>
              </p:cNvSpPr>
              <p:nvPr/>
            </p:nvSpPr>
            <p:spPr>
              <a:xfrm>
                <a:off x="6570010" y="5617942"/>
                <a:ext cx="5259605" cy="516552"/>
              </a:xfrm>
              <a:prstGeom prst="rect">
                <a:avLst/>
              </a:prstGeom>
              <a:blipFill rotWithShape="1">
                <a:blip r:embed="rId3"/>
                <a:stretch>
                  <a:fillRect t="-140476" b="-210714"/>
                </a:stretch>
              </a:blipFill>
            </p:spPr>
            <p:txBody>
              <a:bodyPr/>
              <a:lstStyle/>
              <a:p>
                <a:r>
                  <a:rPr lang="en-US">
                    <a:noFill/>
                  </a:rPr>
                  <a:t> </a:t>
                </a:r>
              </a:p>
            </p:txBody>
          </p:sp>
        </mc:Fallback>
      </mc:AlternateContent>
      <p:sp>
        <p:nvSpPr>
          <p:cNvPr id="7" name="Content Placeholder 2">
            <a:extLst>
              <a:ext uri="{FF2B5EF4-FFF2-40B4-BE49-F238E27FC236}">
                <a16:creationId xmlns:a16="http://schemas.microsoft.com/office/drawing/2014/main" id="{84218D8E-8FA6-4011-BF50-D2D69354DFF5}"/>
              </a:ext>
            </a:extLst>
          </p:cNvPr>
          <p:cNvSpPr>
            <a:spLocks noGrp="1"/>
          </p:cNvSpPr>
          <p:nvPr>
            <p:ph idx="1"/>
          </p:nvPr>
        </p:nvSpPr>
        <p:spPr>
          <a:xfrm>
            <a:off x="457200" y="1135291"/>
            <a:ext cx="11004884" cy="2001609"/>
          </a:xfrm>
        </p:spPr>
        <p:txBody>
          <a:bodyPr>
            <a:normAutofit fontScale="47500" lnSpcReduction="20000"/>
          </a:bodyPr>
          <a:lstStyle/>
          <a:p>
            <a:pPr algn="just">
              <a:lnSpc>
                <a:spcPct val="200000"/>
              </a:lnSpc>
            </a:pPr>
            <a:r>
              <a:rPr lang="en-US" dirty="0">
                <a:ea typeface="Times New Roman" panose="02020603050405020304" pitchFamily="18" charset="0"/>
              </a:rPr>
              <a:t>The relationship between the Floating Point Operations to be performed and the Memory Transactions needed can be seen when comparing the ratio between these two aspects and the measured Floating Point Operations Per Second achieved in the design.  Despite having the greatest number of operations to perform, the first Convolution Layer was not slowed down by having to perform too many memory transactions.  Therefore, this balance between the operations needed and the memory transactions needed dictated the achievable performance. </a:t>
            </a:r>
          </a:p>
          <a:p>
            <a:pPr algn="just">
              <a:lnSpc>
                <a:spcPct val="200000"/>
              </a:lnSpc>
            </a:pPr>
            <a:r>
              <a:rPr lang="en-US" dirty="0">
                <a:ea typeface="Times New Roman" panose="02020603050405020304" pitchFamily="18" charset="0"/>
              </a:rPr>
              <a:t>These derived relationships from observations about this design exactly coincide with the reasoning of CNN system behavior from a joint research collaboration between UCLA and Peking University in China.</a:t>
            </a:r>
            <a:endParaRPr lang="en-US" dirty="0"/>
          </a:p>
        </p:txBody>
      </p:sp>
    </p:spTree>
    <p:extLst>
      <p:ext uri="{BB962C8B-B14F-4D97-AF65-F5344CB8AC3E}">
        <p14:creationId xmlns:p14="http://schemas.microsoft.com/office/powerpoint/2010/main" val="15920177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Hardware Breakdown</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33</a:t>
            </a:fld>
            <a:endParaRPr lang="en-US" dirty="0"/>
          </a:p>
        </p:txBody>
      </p:sp>
      <p:graphicFrame>
        <p:nvGraphicFramePr>
          <p:cNvPr id="11" name="Chart 10">
            <a:extLst>
              <a:ext uri="{FF2B5EF4-FFF2-40B4-BE49-F238E27FC236}">
                <a16:creationId xmlns:a16="http://schemas.microsoft.com/office/drawing/2014/main" id="{EE35D49E-E695-413C-9635-391B7E39E4AF}"/>
              </a:ext>
            </a:extLst>
          </p:cNvPr>
          <p:cNvGraphicFramePr/>
          <p:nvPr/>
        </p:nvGraphicFramePr>
        <p:xfrm>
          <a:off x="1188720" y="1324928"/>
          <a:ext cx="9509760" cy="461264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730535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Simulation Breakdown</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34</a:t>
            </a:fld>
            <a:endParaRPr lang="en-US" dirty="0"/>
          </a:p>
        </p:txBody>
      </p:sp>
      <p:graphicFrame>
        <p:nvGraphicFramePr>
          <p:cNvPr id="10" name="Chart 9">
            <a:extLst>
              <a:ext uri="{FF2B5EF4-FFF2-40B4-BE49-F238E27FC236}">
                <a16:creationId xmlns:a16="http://schemas.microsoft.com/office/drawing/2014/main" id="{DDE7599B-BD55-4220-837C-2777027FB28B}"/>
              </a:ext>
            </a:extLst>
          </p:cNvPr>
          <p:cNvGraphicFramePr/>
          <p:nvPr/>
        </p:nvGraphicFramePr>
        <p:xfrm>
          <a:off x="1219200" y="1422400"/>
          <a:ext cx="9499600" cy="4612639"/>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2812900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Performance Comparison</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35</a:t>
            </a:fld>
            <a:endParaRPr lang="en-US" dirty="0"/>
          </a:p>
        </p:txBody>
      </p:sp>
      <p:graphicFrame>
        <p:nvGraphicFramePr>
          <p:cNvPr id="7" name="Content Placeholder 6">
            <a:extLst>
              <a:ext uri="{FF2B5EF4-FFF2-40B4-BE49-F238E27FC236}">
                <a16:creationId xmlns:a16="http://schemas.microsoft.com/office/drawing/2014/main" id="{22CB5462-8605-4BBF-A9BD-914AEB244DF5}"/>
              </a:ext>
            </a:extLst>
          </p:cNvPr>
          <p:cNvGraphicFramePr>
            <a:graphicFrameLocks noGrp="1"/>
          </p:cNvGraphicFramePr>
          <p:nvPr>
            <p:ph idx="1"/>
            <p:extLst>
              <p:ext uri="{D42A27DB-BD31-4B8C-83A1-F6EECF244321}">
                <p14:modId xmlns:p14="http://schemas.microsoft.com/office/powerpoint/2010/main" val="505214242"/>
              </p:ext>
            </p:extLst>
          </p:nvPr>
        </p:nvGraphicFramePr>
        <p:xfrm>
          <a:off x="1920240" y="1324928"/>
          <a:ext cx="8280400" cy="4808456"/>
        </p:xfrm>
        <a:graphic>
          <a:graphicData uri="http://schemas.openxmlformats.org/drawingml/2006/table">
            <a:tbl>
              <a:tblPr firstRow="1" firstCol="1" bandRow="1">
                <a:tableStyleId>{93296810-A885-4BE3-A3E7-6D5BEEA58F35}</a:tableStyleId>
              </a:tblPr>
              <a:tblGrid>
                <a:gridCol w="1084360">
                  <a:extLst>
                    <a:ext uri="{9D8B030D-6E8A-4147-A177-3AD203B41FA5}">
                      <a16:colId xmlns:a16="http://schemas.microsoft.com/office/drawing/2014/main" val="3456499727"/>
                    </a:ext>
                  </a:extLst>
                </a:gridCol>
                <a:gridCol w="1413446">
                  <a:extLst>
                    <a:ext uri="{9D8B030D-6E8A-4147-A177-3AD203B41FA5}">
                      <a16:colId xmlns:a16="http://schemas.microsoft.com/office/drawing/2014/main" val="2144182910"/>
                    </a:ext>
                  </a:extLst>
                </a:gridCol>
                <a:gridCol w="1448689">
                  <a:extLst>
                    <a:ext uri="{9D8B030D-6E8A-4147-A177-3AD203B41FA5}">
                      <a16:colId xmlns:a16="http://schemas.microsoft.com/office/drawing/2014/main" val="1588802749"/>
                    </a:ext>
                  </a:extLst>
                </a:gridCol>
                <a:gridCol w="1538542">
                  <a:extLst>
                    <a:ext uri="{9D8B030D-6E8A-4147-A177-3AD203B41FA5}">
                      <a16:colId xmlns:a16="http://schemas.microsoft.com/office/drawing/2014/main" val="1590110184"/>
                    </a:ext>
                  </a:extLst>
                </a:gridCol>
                <a:gridCol w="1429639">
                  <a:extLst>
                    <a:ext uri="{9D8B030D-6E8A-4147-A177-3AD203B41FA5}">
                      <a16:colId xmlns:a16="http://schemas.microsoft.com/office/drawing/2014/main" val="2392631535"/>
                    </a:ext>
                  </a:extLst>
                </a:gridCol>
                <a:gridCol w="1365724">
                  <a:extLst>
                    <a:ext uri="{9D8B030D-6E8A-4147-A177-3AD203B41FA5}">
                      <a16:colId xmlns:a16="http://schemas.microsoft.com/office/drawing/2014/main" val="2796257141"/>
                    </a:ext>
                  </a:extLst>
                </a:gridCol>
              </a:tblGrid>
              <a:tr h="710312">
                <a:tc>
                  <a:txBody>
                    <a:bodyPr/>
                    <a:lstStyle/>
                    <a:p>
                      <a:pPr marL="0" marR="0" algn="ctr">
                        <a:lnSpc>
                          <a:spcPct val="200000"/>
                        </a:lnSpc>
                        <a:spcBef>
                          <a:spcPts val="0"/>
                        </a:spcBef>
                        <a:spcAft>
                          <a:spcPts val="0"/>
                        </a:spcAft>
                      </a:pPr>
                      <a:r>
                        <a:rPr lang="en-US" sz="1200" dirty="0">
                          <a:effectLst/>
                        </a:rPr>
                        <a:t> </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Guo, K. et. al., 2016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Ma, Y et. al., 2016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800"/>
                        </a:spcAft>
                      </a:pPr>
                      <a:r>
                        <a:rPr lang="en-US" sz="1200" dirty="0">
                          <a:effectLst/>
                        </a:rPr>
                        <a:t>Zhang, C. et. al., 2015</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Qiao, Y. et. al., 2016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This Work</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675513167"/>
                  </a:ext>
                </a:extLst>
              </a:tr>
              <a:tr h="710312">
                <a:tc>
                  <a:txBody>
                    <a:bodyPr/>
                    <a:lstStyle/>
                    <a:p>
                      <a:pPr marL="0" marR="0" algn="ctr">
                        <a:lnSpc>
                          <a:spcPct val="200000"/>
                        </a:lnSpc>
                        <a:spcBef>
                          <a:spcPts val="0"/>
                        </a:spcBef>
                        <a:spcAft>
                          <a:spcPts val="0"/>
                        </a:spcAft>
                      </a:pPr>
                      <a:r>
                        <a:rPr lang="en-US" sz="1200">
                          <a:effectLst/>
                        </a:rPr>
                        <a:t>FPGA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Zynq XC7Z045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Stratix-V GXA7 FPGA</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Virtex7 VX485T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Zynq XC7Z045 x 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Artix7 XC7A200T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90477405"/>
                  </a:ext>
                </a:extLst>
              </a:tr>
              <a:tr h="327868">
                <a:tc>
                  <a:txBody>
                    <a:bodyPr/>
                    <a:lstStyle/>
                    <a:p>
                      <a:pPr marL="0" marR="0" algn="ctr">
                        <a:lnSpc>
                          <a:spcPct val="200000"/>
                        </a:lnSpc>
                        <a:spcBef>
                          <a:spcPts val="0"/>
                        </a:spcBef>
                        <a:spcAft>
                          <a:spcPts val="0"/>
                        </a:spcAft>
                      </a:pPr>
                      <a:r>
                        <a:rPr lang="en-US" sz="1200">
                          <a:effectLst/>
                        </a:rPr>
                        <a:t>Clock Freq</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150 MHz</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100MHz</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100MHz</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150MHz</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100MHz</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990652296"/>
                  </a:ext>
                </a:extLst>
              </a:tr>
              <a:tr h="327868">
                <a:tc>
                  <a:txBody>
                    <a:bodyPr/>
                    <a:lstStyle/>
                    <a:p>
                      <a:pPr marL="0" marR="0" algn="ctr">
                        <a:lnSpc>
                          <a:spcPct val="200000"/>
                        </a:lnSpc>
                        <a:spcBef>
                          <a:spcPts val="0"/>
                        </a:spcBef>
                        <a:spcAft>
                          <a:spcPts val="0"/>
                        </a:spcAft>
                      </a:pPr>
                      <a:r>
                        <a:rPr lang="en-US" sz="1200">
                          <a:effectLst/>
                        </a:rPr>
                        <a:t>Data format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16-bit fixed</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Fixed(8-16b)</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32-bit Float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32-bit Float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32-bit Float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986747936"/>
                  </a:ext>
                </a:extLst>
              </a:tr>
              <a:tr h="710312">
                <a:tc>
                  <a:txBody>
                    <a:bodyPr/>
                    <a:lstStyle/>
                    <a:p>
                      <a:pPr marL="0" marR="0" algn="ctr">
                        <a:lnSpc>
                          <a:spcPct val="200000"/>
                        </a:lnSpc>
                        <a:spcBef>
                          <a:spcPts val="0"/>
                        </a:spcBef>
                        <a:spcAft>
                          <a:spcPts val="0"/>
                        </a:spcAft>
                      </a:pPr>
                      <a:r>
                        <a:rPr lang="en-US" sz="1200">
                          <a:effectLst/>
                        </a:rPr>
                        <a:t>Power</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9.63 W (measured)</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19.5 W (measured)</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18.61 W (measured)</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14.4 W (measured)</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1.5 W</a:t>
                      </a:r>
                    </a:p>
                    <a:p>
                      <a:pPr marL="0" marR="0" algn="ctr">
                        <a:lnSpc>
                          <a:spcPct val="200000"/>
                        </a:lnSpc>
                        <a:spcBef>
                          <a:spcPts val="0"/>
                        </a:spcBef>
                        <a:spcAft>
                          <a:spcPts val="0"/>
                        </a:spcAft>
                      </a:pPr>
                      <a:r>
                        <a:rPr lang="en-US" sz="1200">
                          <a:effectLst/>
                        </a:rPr>
                        <a:t>(estimated)</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308173709"/>
                  </a:ext>
                </a:extLst>
              </a:tr>
              <a:tr h="327868">
                <a:tc>
                  <a:txBody>
                    <a:bodyPr/>
                    <a:lstStyle/>
                    <a:p>
                      <a:pPr marL="0" marR="0" algn="ctr">
                        <a:lnSpc>
                          <a:spcPct val="200000"/>
                        </a:lnSpc>
                        <a:spcBef>
                          <a:spcPts val="0"/>
                        </a:spcBef>
                        <a:spcAft>
                          <a:spcPts val="0"/>
                        </a:spcAft>
                      </a:pPr>
                      <a:r>
                        <a:rPr lang="en-US" sz="1200">
                          <a:effectLst/>
                        </a:rPr>
                        <a:t>FF</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127653</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205704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218296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103610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00571322"/>
                  </a:ext>
                </a:extLst>
              </a:tr>
              <a:tr h="327868">
                <a:tc>
                  <a:txBody>
                    <a:bodyPr/>
                    <a:lstStyle/>
                    <a:p>
                      <a:pPr marL="0" marR="0" algn="ctr">
                        <a:lnSpc>
                          <a:spcPct val="200000"/>
                        </a:lnSpc>
                        <a:spcBef>
                          <a:spcPts val="0"/>
                        </a:spcBef>
                        <a:spcAft>
                          <a:spcPts val="0"/>
                        </a:spcAft>
                      </a:pPr>
                      <a:r>
                        <a:rPr lang="en-US" sz="1200">
                          <a:effectLst/>
                        </a:rPr>
                        <a:t>LUT</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182616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121000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186251</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183190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91865</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895110414"/>
                  </a:ext>
                </a:extLst>
              </a:tr>
              <a:tr h="327868">
                <a:tc>
                  <a:txBody>
                    <a:bodyPr/>
                    <a:lstStyle/>
                    <a:p>
                      <a:pPr marL="0" marR="0" algn="ctr">
                        <a:lnSpc>
                          <a:spcPct val="200000"/>
                        </a:lnSpc>
                        <a:spcBef>
                          <a:spcPts val="0"/>
                        </a:spcBef>
                        <a:spcAft>
                          <a:spcPts val="0"/>
                        </a:spcAft>
                      </a:pPr>
                      <a:r>
                        <a:rPr lang="en-US" sz="1200">
                          <a:effectLst/>
                        </a:rPr>
                        <a:t>BRAM</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486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1552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1024</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402</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139.50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1239980909"/>
                  </a:ext>
                </a:extLst>
              </a:tr>
              <a:tr h="327868">
                <a:tc>
                  <a:txBody>
                    <a:bodyPr/>
                    <a:lstStyle/>
                    <a:p>
                      <a:pPr marL="0" marR="0" algn="ctr">
                        <a:lnSpc>
                          <a:spcPct val="200000"/>
                        </a:lnSpc>
                        <a:spcBef>
                          <a:spcPts val="0"/>
                        </a:spcBef>
                        <a:spcAft>
                          <a:spcPts val="0"/>
                        </a:spcAft>
                      </a:pPr>
                      <a:r>
                        <a:rPr lang="en-US" sz="1200">
                          <a:effectLst/>
                        </a:rPr>
                        <a:t>DSP</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780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256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2240</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836</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119</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612926000"/>
                  </a:ext>
                </a:extLst>
              </a:tr>
              <a:tr h="710312">
                <a:tc>
                  <a:txBody>
                    <a:bodyPr/>
                    <a:lstStyle/>
                    <a:p>
                      <a:pPr marL="0" marR="0" algn="ctr">
                        <a:lnSpc>
                          <a:spcPct val="200000"/>
                        </a:lnSpc>
                        <a:spcBef>
                          <a:spcPts val="0"/>
                        </a:spcBef>
                        <a:spcAft>
                          <a:spcPts val="0"/>
                        </a:spcAft>
                      </a:pPr>
                      <a:r>
                        <a:rPr lang="en-US" sz="1200">
                          <a:effectLst/>
                        </a:rPr>
                        <a:t>Performance</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187.80 GFLOPS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114.5 GFLOPS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61.62 GFLOPS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a:effectLst/>
                        </a:rPr>
                        <a:t>77.8 GFLOPS</a:t>
                      </a:r>
                      <a:endParaRPr lang="en-US" sz="1200">
                        <a:effectLst/>
                        <a:latin typeface="Times New Roman" panose="02020603050405020304" pitchFamily="18" charset="0"/>
                        <a:ea typeface="Times New Roman" panose="02020603050405020304" pitchFamily="18" charset="0"/>
                      </a:endParaRPr>
                    </a:p>
                  </a:txBody>
                  <a:tcPr marL="68580" marR="68580" marT="0" marB="0" anchor="ctr"/>
                </a:tc>
                <a:tc>
                  <a:txBody>
                    <a:bodyPr/>
                    <a:lstStyle/>
                    <a:p>
                      <a:pPr marL="0" marR="0" algn="ctr">
                        <a:lnSpc>
                          <a:spcPct val="200000"/>
                        </a:lnSpc>
                        <a:spcBef>
                          <a:spcPts val="0"/>
                        </a:spcBef>
                        <a:spcAft>
                          <a:spcPts val="0"/>
                        </a:spcAft>
                      </a:pPr>
                      <a:r>
                        <a:rPr lang="en-US" sz="1200" dirty="0">
                          <a:effectLst/>
                        </a:rPr>
                        <a:t>2.93 GFLOPS</a:t>
                      </a:r>
                      <a:endParaRPr lang="en-US" sz="1200" dirty="0">
                        <a:effectLst/>
                        <a:latin typeface="Times New Roman" panose="02020603050405020304" pitchFamily="18" charset="0"/>
                        <a:ea typeface="Times New Roman" panose="02020603050405020304" pitchFamily="18" charset="0"/>
                      </a:endParaRPr>
                    </a:p>
                  </a:txBody>
                  <a:tcPr marL="68580" marR="68580" marT="0" marB="0" anchor="ctr"/>
                </a:tc>
                <a:extLst>
                  <a:ext uri="{0D108BD9-81ED-4DB2-BD59-A6C34878D82A}">
                    <a16:rowId xmlns:a16="http://schemas.microsoft.com/office/drawing/2014/main" val="2867952059"/>
                  </a:ext>
                </a:extLst>
              </a:tr>
            </a:tbl>
          </a:graphicData>
        </a:graphic>
      </p:graphicFrame>
    </p:spTree>
    <p:extLst>
      <p:ext uri="{BB962C8B-B14F-4D97-AF65-F5344CB8AC3E}">
        <p14:creationId xmlns:p14="http://schemas.microsoft.com/office/powerpoint/2010/main" val="20597957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Methods of Improvement</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36</a:t>
            </a:fld>
            <a:endParaRPr lang="en-US" dirty="0"/>
          </a:p>
        </p:txBody>
      </p:sp>
      <p:sp>
        <p:nvSpPr>
          <p:cNvPr id="3" name="Content Placeholder 2"/>
          <p:cNvSpPr>
            <a:spLocks noGrp="1"/>
          </p:cNvSpPr>
          <p:nvPr>
            <p:ph idx="1"/>
          </p:nvPr>
        </p:nvSpPr>
        <p:spPr>
          <a:xfrm>
            <a:off x="838200" y="1178168"/>
            <a:ext cx="10515600" cy="5154285"/>
          </a:xfrm>
        </p:spPr>
        <p:txBody>
          <a:bodyPr>
            <a:normAutofit fontScale="92500" lnSpcReduction="10000"/>
          </a:bodyPr>
          <a:lstStyle/>
          <a:p>
            <a:r>
              <a:rPr lang="en-US" sz="1800" b="0" dirty="0"/>
              <a:t>This implementation of a Convolutional Neural Network in an </a:t>
            </a:r>
            <a:r>
              <a:rPr lang="en-US" sz="1800" b="0" dirty="0" err="1"/>
              <a:t>AlexNet</a:t>
            </a:r>
            <a:r>
              <a:rPr lang="en-US" sz="1800" b="0" dirty="0"/>
              <a:t> configuration is a first pass attempt and leaves a lot room for improvement and optimization.  There are a few ways the performance of this implementation can be increased which would be areas for future work. </a:t>
            </a:r>
          </a:p>
          <a:p>
            <a:r>
              <a:rPr lang="en-US" sz="1800" dirty="0"/>
              <a:t>Increase DSP Usage</a:t>
            </a:r>
          </a:p>
          <a:p>
            <a:pPr lvl="1"/>
            <a:r>
              <a:rPr lang="en-US" sz="1600" dirty="0"/>
              <a:t>The current design depends heavily on the Channel Unit structure to perform the Convolution and Fully Connected operations. Increasing the number of DSPs would allow for more channels to be processed at a given time.  More channels per Convolution/Affine operation mean the required number of memory transactions decreases and this would increase the performance capability of each layer in the neural network. </a:t>
            </a:r>
          </a:p>
          <a:p>
            <a:r>
              <a:rPr lang="en-US" sz="1800" dirty="0"/>
              <a:t>Increase Clock Frequency</a:t>
            </a:r>
          </a:p>
          <a:p>
            <a:pPr lvl="1"/>
            <a:r>
              <a:rPr lang="en-US" sz="1600" dirty="0"/>
              <a:t>Another possible way of improving the achievable performance is to increase the clock frequency output by the Phase Locked Loop generating the FPGA system clock.  The current design uses a 100MHz system clock frequency.  Just doubling the clock frequency could possibly increase the max achievable system performance to 6 GFLOPs.  </a:t>
            </a:r>
          </a:p>
          <a:p>
            <a:r>
              <a:rPr lang="en-US" sz="1800" dirty="0"/>
              <a:t>16bit Data Format</a:t>
            </a:r>
          </a:p>
          <a:p>
            <a:pPr lvl="1"/>
            <a:r>
              <a:rPr lang="en-US" sz="1600" dirty="0"/>
              <a:t>A method employed by some other works is to reduce the number of bits used to represent data values throughout the FPGA implementation of the Convolutional Neural Network.  As discussed earlier, two other smaller data formats can be used instead of the one used in this work; 16-bit fixed and Half Precision. </a:t>
            </a:r>
          </a:p>
          <a:p>
            <a:r>
              <a:rPr lang="en-US" sz="1800" dirty="0"/>
              <a:t>Design Optimization</a:t>
            </a:r>
          </a:p>
          <a:p>
            <a:pPr lvl="1"/>
            <a:r>
              <a:rPr lang="en-US" sz="1600" dirty="0"/>
              <a:t>Another possible way of improving performance would be to optimize the already existing logic. As was stated earlier, this implementation is a first pass attempt and logic optimization for speed was sacrificed for functionality. </a:t>
            </a:r>
          </a:p>
        </p:txBody>
      </p:sp>
    </p:spTree>
    <p:extLst>
      <p:ext uri="{BB962C8B-B14F-4D97-AF65-F5344CB8AC3E}">
        <p14:creationId xmlns:p14="http://schemas.microsoft.com/office/powerpoint/2010/main" val="3068368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0" y="947738"/>
            <a:ext cx="10299700" cy="2852737"/>
          </a:xfrm>
        </p:spPr>
        <p:txBody>
          <a:bodyPr/>
          <a:lstStyle/>
          <a:p>
            <a:r>
              <a:rPr lang="en-US" dirty="0"/>
              <a:t>Conclusions</a:t>
            </a:r>
          </a:p>
        </p:txBody>
      </p:sp>
      <p:sp>
        <p:nvSpPr>
          <p:cNvPr id="3" name="Text Placeholder 2"/>
          <p:cNvSpPr>
            <a:spLocks noGrp="1"/>
          </p:cNvSpPr>
          <p:nvPr>
            <p:ph type="body" idx="1"/>
          </p:nvPr>
        </p:nvSpPr>
        <p:spPr>
          <a:xfrm>
            <a:off x="1047750" y="3800475"/>
            <a:ext cx="10299700" cy="1500187"/>
          </a:xfrm>
        </p:spPr>
        <p:txBody>
          <a:bodyPr/>
          <a:lstStyle/>
          <a:p>
            <a:endParaRPr lang="en-US" dirty="0"/>
          </a:p>
        </p:txBody>
      </p:sp>
      <p:sp>
        <p:nvSpPr>
          <p:cNvPr id="4" name="Slide Number Placeholder 3"/>
          <p:cNvSpPr>
            <a:spLocks noGrp="1"/>
          </p:cNvSpPr>
          <p:nvPr>
            <p:ph type="sldNum" sz="quarter" idx="12"/>
          </p:nvPr>
        </p:nvSpPr>
        <p:spPr/>
        <p:txBody>
          <a:bodyPr/>
          <a:lstStyle/>
          <a:p>
            <a:fld id="{89A07FDE-CF23-4DF4-993F-F0A8407421BC}" type="slidenum">
              <a:rPr lang="en-US" smtClean="0"/>
              <a:t>37</a:t>
            </a:fld>
            <a:endParaRPr lang="en-US"/>
          </a:p>
        </p:txBody>
      </p:sp>
    </p:spTree>
    <p:extLst>
      <p:ext uri="{BB962C8B-B14F-4D97-AF65-F5344CB8AC3E}">
        <p14:creationId xmlns:p14="http://schemas.microsoft.com/office/powerpoint/2010/main" val="39676237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Conclusions</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38</a:t>
            </a:fld>
            <a:endParaRPr lang="en-US" dirty="0"/>
          </a:p>
        </p:txBody>
      </p:sp>
      <p:sp>
        <p:nvSpPr>
          <p:cNvPr id="3" name="Content Placeholder 2"/>
          <p:cNvSpPr>
            <a:spLocks noGrp="1"/>
          </p:cNvSpPr>
          <p:nvPr>
            <p:ph idx="1"/>
          </p:nvPr>
        </p:nvSpPr>
        <p:spPr>
          <a:xfrm>
            <a:off x="838200" y="1178168"/>
            <a:ext cx="10515600" cy="5154285"/>
          </a:xfrm>
        </p:spPr>
        <p:txBody>
          <a:bodyPr>
            <a:normAutofit/>
          </a:bodyPr>
          <a:lstStyle/>
          <a:p>
            <a:r>
              <a:rPr lang="en-US" sz="1800" b="0" dirty="0"/>
              <a:t>Machine Learning and Deep Learning its sub discipline are gaining popularity quickly and Machine Learning algorithms have been successfully deployed in a variety of applications such as Natural Language Processing, Optical Character Recognition, and Speech Recognition. </a:t>
            </a:r>
          </a:p>
          <a:p>
            <a:r>
              <a:rPr lang="en-US" sz="1800" b="0" dirty="0"/>
              <a:t>Convolutional Neural Network research has been firmly in the realm of Computer Science with much of the computation performed on large Graphical Processing Unit cards in desktop computer towers.  </a:t>
            </a:r>
          </a:p>
          <a:p>
            <a:r>
              <a:rPr lang="en-US" sz="1800" b="0" dirty="0"/>
              <a:t>However, as it was seen in the literature, GPUs while effective at processing large amounts of image data, are extremely power hungry.</a:t>
            </a:r>
          </a:p>
          <a:p>
            <a:r>
              <a:rPr lang="en-US" sz="1800" b="0" dirty="0"/>
              <a:t>Therefore, this work set out to develop a scalable and modular FPGA implementation for Convolutional Neural Networks. It was the objective of this work to attempt to develop a system which could be configured to run as many layers as desired and test it using a currently defined CNN configuration, </a:t>
            </a:r>
            <a:r>
              <a:rPr lang="en-US" sz="1800" b="0" dirty="0" err="1"/>
              <a:t>AlexNet</a:t>
            </a:r>
            <a:r>
              <a:rPr lang="en-US" sz="1800" b="0" dirty="0"/>
              <a:t>.  This type of system would allow a developer to scale a design to fit any size of FPGA from the most inexpensive to the costliest cutting-edge chip on the market. </a:t>
            </a:r>
          </a:p>
          <a:p>
            <a:r>
              <a:rPr lang="en-US" sz="1800" b="0" dirty="0"/>
              <a:t>Overall, the thesis of this work was proven to be correct that a system such as this can be developed for a small Embedded System and be easily programmed by software. The objective of this work was achieved, and all layers were accelerated including Convolution, Affine, </a:t>
            </a:r>
            <a:r>
              <a:rPr lang="en-US" sz="1800" b="0" dirty="0" err="1"/>
              <a:t>ReLu</a:t>
            </a:r>
            <a:r>
              <a:rPr lang="en-US" sz="1800" b="0" dirty="0"/>
              <a:t>, </a:t>
            </a:r>
            <a:r>
              <a:rPr lang="en-US" sz="1800" b="0" dirty="0" err="1"/>
              <a:t>Maxpooling</a:t>
            </a:r>
            <a:r>
              <a:rPr lang="en-US" sz="1800" b="0" dirty="0"/>
              <a:t>, and </a:t>
            </a:r>
            <a:r>
              <a:rPr lang="en-US" sz="1800" b="0" dirty="0" err="1"/>
              <a:t>Softmax</a:t>
            </a:r>
            <a:r>
              <a:rPr lang="en-US" sz="1800" b="0" dirty="0"/>
              <a:t> layers.  </a:t>
            </a:r>
          </a:p>
        </p:txBody>
      </p:sp>
    </p:spTree>
    <p:extLst>
      <p:ext uri="{BB962C8B-B14F-4D97-AF65-F5344CB8AC3E}">
        <p14:creationId xmlns:p14="http://schemas.microsoft.com/office/powerpoint/2010/main" val="32738670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Deep Learning</a:t>
            </a:r>
          </a:p>
        </p:txBody>
      </p:sp>
      <p:sp>
        <p:nvSpPr>
          <p:cNvPr id="3" name="Content Placeholder 2"/>
          <p:cNvSpPr>
            <a:spLocks noGrp="1"/>
          </p:cNvSpPr>
          <p:nvPr>
            <p:ph idx="1"/>
          </p:nvPr>
        </p:nvSpPr>
        <p:spPr>
          <a:xfrm>
            <a:off x="838200" y="1412387"/>
            <a:ext cx="10515600" cy="2816713"/>
          </a:xfrm>
        </p:spPr>
        <p:txBody>
          <a:bodyPr>
            <a:normAutofit fontScale="77500" lnSpcReduction="20000"/>
          </a:bodyPr>
          <a:lstStyle/>
          <a:p>
            <a:r>
              <a:rPr lang="en-US" b="0" dirty="0"/>
              <a:t>Deep learning carries out the machine learning process using an artificial neural net that is composed of a number of levels arranged in a hierarchy. The network learns something simple at the initial level in the hierarchy and then sends this information to the next level. The next level takes this simple information, combines it into something that is a bit more complex, and passes it on the third level. This process continues as each level in the hierarchy builds something more complex from the input it received from the previous level. </a:t>
            </a:r>
          </a:p>
          <a:p>
            <a:r>
              <a:rPr lang="en-US" b="0" dirty="0"/>
              <a:t>We use four main types of layers to build </a:t>
            </a:r>
            <a:r>
              <a:rPr lang="en-US" b="0" dirty="0" err="1"/>
              <a:t>ConvNet</a:t>
            </a:r>
            <a:r>
              <a:rPr lang="en-US" b="0" dirty="0"/>
              <a:t> architectures: </a:t>
            </a:r>
          </a:p>
          <a:p>
            <a:pPr lvl="1"/>
            <a:r>
              <a:rPr lang="en-US" dirty="0"/>
              <a:t>Convolutional Layer</a:t>
            </a:r>
          </a:p>
          <a:p>
            <a:pPr lvl="1"/>
            <a:r>
              <a:rPr lang="en-US" dirty="0"/>
              <a:t>Rectified Linear Activation Layer</a:t>
            </a:r>
          </a:p>
          <a:p>
            <a:pPr lvl="1"/>
            <a:r>
              <a:rPr lang="en-US" dirty="0"/>
              <a:t>Pooling Layer</a:t>
            </a:r>
          </a:p>
          <a:p>
            <a:pPr lvl="1"/>
            <a:r>
              <a:rPr lang="en-US" dirty="0"/>
              <a:t>Fully-Connected Layer (exactly as seen in regular Neural Networks). </a:t>
            </a:r>
          </a:p>
          <a:p>
            <a:endParaRPr lang="en-US" dirty="0"/>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4</a:t>
            </a:fld>
            <a:endParaRPr lang="en-US" dirty="0"/>
          </a:p>
        </p:txBody>
      </p:sp>
      <p:pic>
        <p:nvPicPr>
          <p:cNvPr id="6" name="Picture 5">
            <a:extLst>
              <a:ext uri="{FF2B5EF4-FFF2-40B4-BE49-F238E27FC236}">
                <a16:creationId xmlns:a16="http://schemas.microsoft.com/office/drawing/2014/main" id="{BAD20A28-7D9E-464E-B7DF-3623DBC02B25}"/>
              </a:ext>
            </a:extLst>
          </p:cNvPr>
          <p:cNvPicPr/>
          <p:nvPr/>
        </p:nvPicPr>
        <p:blipFill>
          <a:blip r:embed="rId2"/>
          <a:stretch>
            <a:fillRect/>
          </a:stretch>
        </p:blipFill>
        <p:spPr>
          <a:xfrm>
            <a:off x="796792" y="4057479"/>
            <a:ext cx="5029200" cy="2437765"/>
          </a:xfrm>
          <a:prstGeom prst="rect">
            <a:avLst/>
          </a:prstGeom>
        </p:spPr>
      </p:pic>
      <p:pic>
        <p:nvPicPr>
          <p:cNvPr id="7" name="Picture 6" descr="Deep_Neural_Network">
            <a:extLst>
              <a:ext uri="{FF2B5EF4-FFF2-40B4-BE49-F238E27FC236}">
                <a16:creationId xmlns:a16="http://schemas.microsoft.com/office/drawing/2014/main" id="{F945492A-F205-4E58-85AC-279A97094106}"/>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69831" y="4057479"/>
            <a:ext cx="3504565" cy="2106295"/>
          </a:xfrm>
          <a:prstGeom prst="rect">
            <a:avLst/>
          </a:prstGeom>
          <a:noFill/>
          <a:ln>
            <a:noFill/>
          </a:ln>
        </p:spPr>
      </p:pic>
      <p:pic>
        <p:nvPicPr>
          <p:cNvPr id="8" name="Picture 7">
            <a:extLst>
              <a:ext uri="{FF2B5EF4-FFF2-40B4-BE49-F238E27FC236}">
                <a16:creationId xmlns:a16="http://schemas.microsoft.com/office/drawing/2014/main" id="{6DB8CBBC-B2E8-4284-BE1D-2C4B91A1A0D5}"/>
              </a:ext>
            </a:extLst>
          </p:cNvPr>
          <p:cNvPicPr/>
          <p:nvPr/>
        </p:nvPicPr>
        <p:blipFill rotWithShape="1">
          <a:blip r:embed="rId4"/>
          <a:srcRect l="29924" t="52641" r="53409" b="11397"/>
          <a:stretch/>
        </p:blipFill>
        <p:spPr bwMode="auto">
          <a:xfrm>
            <a:off x="10568203" y="3296435"/>
            <a:ext cx="1304925" cy="3068955"/>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21776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Thesis </a:t>
            </a:r>
          </a:p>
        </p:txBody>
      </p:sp>
      <p:sp>
        <p:nvSpPr>
          <p:cNvPr id="3" name="Content Placeholder 2"/>
          <p:cNvSpPr>
            <a:spLocks noGrp="1"/>
          </p:cNvSpPr>
          <p:nvPr>
            <p:ph idx="1"/>
          </p:nvPr>
        </p:nvSpPr>
        <p:spPr>
          <a:xfrm>
            <a:off x="838200" y="1377217"/>
            <a:ext cx="10515600" cy="4698268"/>
          </a:xfrm>
        </p:spPr>
        <p:txBody>
          <a:bodyPr>
            <a:normAutofit fontScale="92500"/>
          </a:bodyPr>
          <a:lstStyle/>
          <a:p>
            <a:r>
              <a:rPr lang="en-US" dirty="0"/>
              <a:t>Implementation of Deep Convolutional Neural Networks is normally done by Computer Scientists using GPUs on Desktop or Laptop Computers. </a:t>
            </a:r>
          </a:p>
          <a:p>
            <a:r>
              <a:rPr lang="en-US" dirty="0"/>
              <a:t>FPGA implementation of Deep Convolutional Neural Networks would allow for smaller embedded solutions to be designed which would consume less power than GPU solutions. </a:t>
            </a:r>
          </a:p>
          <a:p>
            <a:r>
              <a:rPr lang="en-US" dirty="0"/>
              <a:t>Allowing an FPGA implementation of Deep CNNs to be programmed by software and use known Deep Learning Architectures would allow for the faster system development . </a:t>
            </a:r>
          </a:p>
          <a:p>
            <a:r>
              <a:rPr lang="en-US" dirty="0"/>
              <a:t>This work efforts to design and develop a scalable, reusable, and user-friendly FPGA implementation of Convolutional Neural Networks for Image Classification tasks. </a:t>
            </a:r>
          </a:p>
          <a:p>
            <a:r>
              <a:rPr lang="en-US" dirty="0"/>
              <a:t>Allowing the This design would cater to the smaller more inexpensive Embedded Designs which have strict power and computation constraints. </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5</a:t>
            </a:fld>
            <a:endParaRPr lang="en-US" dirty="0"/>
          </a:p>
        </p:txBody>
      </p:sp>
    </p:spTree>
    <p:extLst>
      <p:ext uri="{BB962C8B-B14F-4D97-AF65-F5344CB8AC3E}">
        <p14:creationId xmlns:p14="http://schemas.microsoft.com/office/powerpoint/2010/main" val="1938219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7750" y="947738"/>
            <a:ext cx="10299700" cy="2852737"/>
          </a:xfrm>
        </p:spPr>
        <p:txBody>
          <a:bodyPr/>
          <a:lstStyle/>
          <a:p>
            <a:r>
              <a:rPr lang="en-US" dirty="0"/>
              <a:t>Implementation Concept</a:t>
            </a:r>
          </a:p>
        </p:txBody>
      </p:sp>
      <p:sp>
        <p:nvSpPr>
          <p:cNvPr id="3" name="Text Placeholder 2"/>
          <p:cNvSpPr>
            <a:spLocks noGrp="1"/>
          </p:cNvSpPr>
          <p:nvPr>
            <p:ph type="body" idx="1"/>
          </p:nvPr>
        </p:nvSpPr>
        <p:spPr>
          <a:xfrm>
            <a:off x="1047750" y="3800475"/>
            <a:ext cx="10299700" cy="1500187"/>
          </a:xfrm>
        </p:spPr>
        <p:txBody>
          <a:bodyPr/>
          <a:lstStyle/>
          <a:p>
            <a:r>
              <a:rPr lang="en-US" dirty="0"/>
              <a:t>Convolutional Neural Network Layers</a:t>
            </a:r>
          </a:p>
        </p:txBody>
      </p:sp>
      <p:sp>
        <p:nvSpPr>
          <p:cNvPr id="4" name="Slide Number Placeholder 3"/>
          <p:cNvSpPr>
            <a:spLocks noGrp="1"/>
          </p:cNvSpPr>
          <p:nvPr>
            <p:ph type="sldNum" sz="quarter" idx="12"/>
          </p:nvPr>
        </p:nvSpPr>
        <p:spPr/>
        <p:txBody>
          <a:bodyPr/>
          <a:lstStyle/>
          <a:p>
            <a:fld id="{89A07FDE-CF23-4DF4-993F-F0A8407421BC}" type="slidenum">
              <a:rPr lang="en-US" smtClean="0"/>
              <a:t>6</a:t>
            </a:fld>
            <a:endParaRPr lang="en-US"/>
          </a:p>
        </p:txBody>
      </p:sp>
    </p:spTree>
    <p:extLst>
      <p:ext uri="{BB962C8B-B14F-4D97-AF65-F5344CB8AC3E}">
        <p14:creationId xmlns:p14="http://schemas.microsoft.com/office/powerpoint/2010/main" val="34829288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Convolution/Affine Layer</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7</a:t>
            </a:fld>
            <a:endParaRPr lang="en-US" dirty="0"/>
          </a:p>
        </p:txBody>
      </p:sp>
      <p:pic>
        <p:nvPicPr>
          <p:cNvPr id="3" name="Picture 2">
            <a:extLst>
              <a:ext uri="{FF2B5EF4-FFF2-40B4-BE49-F238E27FC236}">
                <a16:creationId xmlns:a16="http://schemas.microsoft.com/office/drawing/2014/main" id="{4D030F63-0F70-4CAB-A6F1-70D826555DF8}"/>
              </a:ext>
            </a:extLst>
          </p:cNvPr>
          <p:cNvPicPr>
            <a:picLocks noChangeAspect="1"/>
          </p:cNvPicPr>
          <p:nvPr/>
        </p:nvPicPr>
        <p:blipFill>
          <a:blip r:embed="rId2"/>
          <a:stretch>
            <a:fillRect/>
          </a:stretch>
        </p:blipFill>
        <p:spPr>
          <a:xfrm>
            <a:off x="8979110" y="0"/>
            <a:ext cx="3212889" cy="2604304"/>
          </a:xfrm>
          <a:prstGeom prst="rect">
            <a:avLst/>
          </a:prstGeom>
        </p:spPr>
      </p:pic>
      <p:pic>
        <p:nvPicPr>
          <p:cNvPr id="5" name="Picture 4">
            <a:extLst>
              <a:ext uri="{FF2B5EF4-FFF2-40B4-BE49-F238E27FC236}">
                <a16:creationId xmlns:a16="http://schemas.microsoft.com/office/drawing/2014/main" id="{2E83A875-EBCF-4A95-9184-33BEF624ED33}"/>
              </a:ext>
            </a:extLst>
          </p:cNvPr>
          <p:cNvPicPr>
            <a:picLocks noChangeAspect="1"/>
          </p:cNvPicPr>
          <p:nvPr/>
        </p:nvPicPr>
        <p:blipFill rotWithShape="1">
          <a:blip r:embed="rId3"/>
          <a:srcRect r="46577"/>
          <a:stretch/>
        </p:blipFill>
        <p:spPr>
          <a:xfrm>
            <a:off x="246185" y="1111170"/>
            <a:ext cx="2321755" cy="3958541"/>
          </a:xfrm>
          <a:prstGeom prst="rect">
            <a:avLst/>
          </a:prstGeom>
        </p:spPr>
      </p:pic>
      <p:pic>
        <p:nvPicPr>
          <p:cNvPr id="6" name="Picture 5">
            <a:extLst>
              <a:ext uri="{FF2B5EF4-FFF2-40B4-BE49-F238E27FC236}">
                <a16:creationId xmlns:a16="http://schemas.microsoft.com/office/drawing/2014/main" id="{D2A82E2E-7FE8-49C7-AA3A-68FF98AAD503}"/>
              </a:ext>
            </a:extLst>
          </p:cNvPr>
          <p:cNvPicPr>
            <a:picLocks noChangeAspect="1"/>
          </p:cNvPicPr>
          <p:nvPr/>
        </p:nvPicPr>
        <p:blipFill rotWithShape="1">
          <a:blip r:embed="rId4"/>
          <a:srcRect r="47300"/>
          <a:stretch/>
        </p:blipFill>
        <p:spPr>
          <a:xfrm>
            <a:off x="2754432" y="1111169"/>
            <a:ext cx="2321755" cy="3958541"/>
          </a:xfrm>
          <a:prstGeom prst="rect">
            <a:avLst/>
          </a:prstGeom>
        </p:spPr>
      </p:pic>
      <p:pic>
        <p:nvPicPr>
          <p:cNvPr id="11" name="Picture 10">
            <a:extLst>
              <a:ext uri="{FF2B5EF4-FFF2-40B4-BE49-F238E27FC236}">
                <a16:creationId xmlns:a16="http://schemas.microsoft.com/office/drawing/2014/main" id="{39251501-9B6B-4A1D-9837-4651D4383D45}"/>
              </a:ext>
            </a:extLst>
          </p:cNvPr>
          <p:cNvPicPr>
            <a:picLocks noChangeAspect="1"/>
          </p:cNvPicPr>
          <p:nvPr/>
        </p:nvPicPr>
        <p:blipFill rotWithShape="1">
          <a:blip r:embed="rId3"/>
          <a:srcRect l="77498" b="80534"/>
          <a:stretch/>
        </p:blipFill>
        <p:spPr>
          <a:xfrm>
            <a:off x="563880" y="5232873"/>
            <a:ext cx="977912" cy="770572"/>
          </a:xfrm>
          <a:prstGeom prst="rect">
            <a:avLst/>
          </a:prstGeom>
        </p:spPr>
      </p:pic>
      <p:pic>
        <p:nvPicPr>
          <p:cNvPr id="12" name="Picture 11">
            <a:extLst>
              <a:ext uri="{FF2B5EF4-FFF2-40B4-BE49-F238E27FC236}">
                <a16:creationId xmlns:a16="http://schemas.microsoft.com/office/drawing/2014/main" id="{E84CA8C2-3456-449F-8280-77C2157B5F90}"/>
              </a:ext>
            </a:extLst>
          </p:cNvPr>
          <p:cNvPicPr>
            <a:picLocks noChangeAspect="1"/>
          </p:cNvPicPr>
          <p:nvPr/>
        </p:nvPicPr>
        <p:blipFill rotWithShape="1">
          <a:blip r:embed="rId4"/>
          <a:srcRect l="77390" b="80121"/>
          <a:stretch/>
        </p:blipFill>
        <p:spPr>
          <a:xfrm>
            <a:off x="2911901" y="5232873"/>
            <a:ext cx="996134" cy="786927"/>
          </a:xfrm>
          <a:prstGeom prst="rect">
            <a:avLst/>
          </a:prstGeom>
        </p:spPr>
      </p:pic>
      <p:sp>
        <p:nvSpPr>
          <p:cNvPr id="13" name="Content Placeholder 2">
            <a:extLst>
              <a:ext uri="{FF2B5EF4-FFF2-40B4-BE49-F238E27FC236}">
                <a16:creationId xmlns:a16="http://schemas.microsoft.com/office/drawing/2014/main" id="{0539B29E-299E-4CC5-99BC-E6453446D219}"/>
              </a:ext>
            </a:extLst>
          </p:cNvPr>
          <p:cNvSpPr>
            <a:spLocks noGrp="1"/>
          </p:cNvSpPr>
          <p:nvPr>
            <p:ph idx="1"/>
          </p:nvPr>
        </p:nvSpPr>
        <p:spPr>
          <a:xfrm>
            <a:off x="5273084" y="2901400"/>
            <a:ext cx="6780004" cy="3613616"/>
          </a:xfrm>
        </p:spPr>
        <p:txBody>
          <a:bodyPr>
            <a:normAutofit fontScale="47500" lnSpcReduction="20000"/>
          </a:bodyPr>
          <a:lstStyle/>
          <a:p>
            <a:pPr algn="just">
              <a:lnSpc>
                <a:spcPct val="200000"/>
              </a:lnSpc>
            </a:pPr>
            <a:r>
              <a:rPr lang="en-US" dirty="0">
                <a:ea typeface="Times New Roman" panose="02020603050405020304" pitchFamily="18" charset="0"/>
              </a:rPr>
              <a:t>The Convolution Operation involves applying a weight filter kernel to an input image in order to generate an output volume.  These output volumes in effect filter the image for certain features which are determined during training of the weight set of the Neural Network. </a:t>
            </a:r>
          </a:p>
          <a:p>
            <a:pPr algn="just">
              <a:lnSpc>
                <a:spcPct val="200000"/>
              </a:lnSpc>
            </a:pPr>
            <a:r>
              <a:rPr lang="en-US" dirty="0"/>
              <a:t>So, for the case with a 3x3 filter weight kernel, 9 filter weight values are multiplied by 9 image data values, to generate 9 products.  These 9 products are then summed together in order to produce the output volume.  </a:t>
            </a:r>
          </a:p>
          <a:p>
            <a:pPr algn="just">
              <a:lnSpc>
                <a:spcPct val="200000"/>
              </a:lnSpc>
            </a:pPr>
            <a:r>
              <a:rPr lang="en-US" dirty="0"/>
              <a:t>This is done for each color of the input image and in subsequent volumes/filter maps, each channel.  This operation is again repeated for each subsequent weight filter set.  So, if a 227x227x3 image has an 11x11x3x96 weight filter kernel set applied to it, with a stride and pad of 2, the resulting output volume would be 55x55x96. </a:t>
            </a:r>
          </a:p>
        </p:txBody>
      </p:sp>
      <mc:AlternateContent xmlns:mc="http://schemas.openxmlformats.org/markup-compatibility/2006">
        <mc:Choice xmlns:a14="http://schemas.microsoft.com/office/drawing/2010/main" Requires="a14">
          <p:sp>
            <p:nvSpPr>
              <p:cNvPr id="7" name="Rectangle 6">
                <a:extLst>
                  <a:ext uri="{FF2B5EF4-FFF2-40B4-BE49-F238E27FC236}">
                    <a16:creationId xmlns:a16="http://schemas.microsoft.com/office/drawing/2014/main" id="{03AAB45F-7F97-49DB-8B50-894484EB124B}"/>
                  </a:ext>
                </a:extLst>
              </p:cNvPr>
              <p:cNvSpPr/>
              <p:nvPr/>
            </p:nvSpPr>
            <p:spPr>
              <a:xfrm>
                <a:off x="5385974" y="1026624"/>
                <a:ext cx="3212889" cy="825675"/>
              </a:xfrm>
              <a:prstGeom prst="rect">
                <a:avLst/>
              </a:prstGeom>
              <a:ln>
                <a:solidFill>
                  <a:schemeClr val="tx1"/>
                </a:solidFill>
              </a:ln>
            </p:spPr>
            <p:txBody>
              <a:bodyPr wrap="square">
                <a:spAutoFit/>
              </a:bodyPr>
              <a:lstStyle/>
              <a:p>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rPr>
                        <m:t>𝑆</m:t>
                      </m:r>
                      <m:d>
                        <m:dPr>
                          <m:ctrlPr>
                            <a:rPr lang="en-US" sz="1400" i="1">
                              <a:latin typeface="Cambria Math" panose="02040503050406030204" pitchFamily="18" charset="0"/>
                            </a:rPr>
                          </m:ctrlPr>
                        </m:dPr>
                        <m:e>
                          <m:r>
                            <a:rPr lang="en-US" sz="1400" i="1">
                              <a:latin typeface="Cambria Math" panose="02040503050406030204" pitchFamily="18" charset="0"/>
                            </a:rPr>
                            <m:t>𝑖</m:t>
                          </m:r>
                          <m:r>
                            <a:rPr lang="en-US" sz="1400" i="0">
                              <a:latin typeface="Cambria Math" panose="02040503050406030204" pitchFamily="18" charset="0"/>
                            </a:rPr>
                            <m:t>,</m:t>
                          </m:r>
                          <m:r>
                            <a:rPr lang="en-US" sz="1400" i="1">
                              <a:latin typeface="Cambria Math" panose="02040503050406030204" pitchFamily="18" charset="0"/>
                            </a:rPr>
                            <m:t>𝑗</m:t>
                          </m:r>
                        </m:e>
                      </m:d>
                      <m:r>
                        <a:rPr lang="en-US" sz="1400" i="0">
                          <a:latin typeface="Cambria Math" panose="02040503050406030204" pitchFamily="18" charset="0"/>
                        </a:rPr>
                        <m:t>=</m:t>
                      </m:r>
                      <m:d>
                        <m:dPr>
                          <m:ctrlPr>
                            <a:rPr lang="en-US" sz="1400" i="1">
                              <a:latin typeface="Cambria Math" panose="02040503050406030204" pitchFamily="18" charset="0"/>
                            </a:rPr>
                          </m:ctrlPr>
                        </m:dPr>
                        <m:e>
                          <m:r>
                            <a:rPr lang="en-US" sz="1400" i="1">
                              <a:latin typeface="Cambria Math" panose="02040503050406030204" pitchFamily="18" charset="0"/>
                            </a:rPr>
                            <m:t>𝐼</m:t>
                          </m:r>
                          <m:r>
                            <a:rPr lang="en-US" sz="1400" i="0">
                              <a:latin typeface="Cambria Math" panose="02040503050406030204" pitchFamily="18" charset="0"/>
                            </a:rPr>
                            <m:t>∗</m:t>
                          </m:r>
                          <m:r>
                            <a:rPr lang="en-US" sz="1400" i="1">
                              <a:latin typeface="Cambria Math" panose="02040503050406030204" pitchFamily="18" charset="0"/>
                            </a:rPr>
                            <m:t>𝐾</m:t>
                          </m:r>
                        </m:e>
                      </m:d>
                      <m:d>
                        <m:dPr>
                          <m:ctrlPr>
                            <a:rPr lang="en-US" sz="1400" i="1">
                              <a:latin typeface="Cambria Math" panose="02040503050406030204" pitchFamily="18" charset="0"/>
                            </a:rPr>
                          </m:ctrlPr>
                        </m:dPr>
                        <m:e>
                          <m:r>
                            <a:rPr lang="en-US" sz="1400" i="1">
                              <a:latin typeface="Cambria Math" panose="02040503050406030204" pitchFamily="18" charset="0"/>
                            </a:rPr>
                            <m:t>𝑖</m:t>
                          </m:r>
                          <m:r>
                            <a:rPr lang="en-US" sz="1400" i="0">
                              <a:latin typeface="Cambria Math" panose="02040503050406030204" pitchFamily="18" charset="0"/>
                            </a:rPr>
                            <m:t>,</m:t>
                          </m:r>
                          <m:r>
                            <a:rPr lang="en-US" sz="1400" i="1">
                              <a:latin typeface="Cambria Math" panose="02040503050406030204" pitchFamily="18" charset="0"/>
                            </a:rPr>
                            <m:t>𝑗</m:t>
                          </m:r>
                        </m:e>
                      </m:d>
                      <m:r>
                        <a:rPr lang="en-US" sz="1400" b="0" i="1" smtClean="0">
                          <a:latin typeface="Cambria Math" panose="02040503050406030204" pitchFamily="18" charset="0"/>
                        </a:rPr>
                        <m:t> </m:t>
                      </m:r>
                    </m:oMath>
                  </m:oMathPara>
                </a14:m>
                <a:endParaRPr lang="en-US" sz="1400" b="0" i="1"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𝑆</m:t>
                      </m:r>
                      <m:d>
                        <m:dPr>
                          <m:ctrlPr>
                            <a:rPr lang="en-US" sz="1400" i="1">
                              <a:latin typeface="Cambria Math" panose="02040503050406030204" pitchFamily="18" charset="0"/>
                            </a:rPr>
                          </m:ctrlPr>
                        </m:dPr>
                        <m:e>
                          <m:r>
                            <a:rPr lang="en-US" sz="1400" i="1">
                              <a:latin typeface="Cambria Math" panose="02040503050406030204" pitchFamily="18" charset="0"/>
                            </a:rPr>
                            <m:t>𝑖</m:t>
                          </m:r>
                          <m:r>
                            <a:rPr lang="en-US" sz="1400">
                              <a:latin typeface="Cambria Math" panose="02040503050406030204" pitchFamily="18" charset="0"/>
                            </a:rPr>
                            <m:t>,</m:t>
                          </m:r>
                          <m:r>
                            <a:rPr lang="en-US" sz="1400" i="1">
                              <a:latin typeface="Cambria Math" panose="02040503050406030204" pitchFamily="18" charset="0"/>
                            </a:rPr>
                            <m:t>𝑗</m:t>
                          </m:r>
                        </m:e>
                      </m:d>
                      <m:r>
                        <a:rPr lang="en-US" sz="1400" i="0">
                          <a:latin typeface="Cambria Math" panose="02040503050406030204" pitchFamily="18" charset="0"/>
                        </a:rPr>
                        <m:t>= </m:t>
                      </m:r>
                      <m:nary>
                        <m:naryPr>
                          <m:chr m:val="∑"/>
                          <m:limLoc m:val="undOvr"/>
                          <m:supHide m:val="on"/>
                          <m:ctrlPr>
                            <a:rPr lang="en-US" sz="1400" i="1">
                              <a:latin typeface="Cambria Math" panose="02040503050406030204" pitchFamily="18" charset="0"/>
                            </a:rPr>
                          </m:ctrlPr>
                        </m:naryPr>
                        <m:sub>
                          <m:r>
                            <a:rPr lang="en-US" sz="1400" i="1">
                              <a:latin typeface="Cambria Math" panose="02040503050406030204" pitchFamily="18" charset="0"/>
                            </a:rPr>
                            <m:t>𝑚</m:t>
                          </m:r>
                        </m:sub>
                        <m:sup/>
                        <m:e>
                          <m:nary>
                            <m:naryPr>
                              <m:chr m:val="∑"/>
                              <m:limLoc m:val="undOvr"/>
                              <m:supHide m:val="on"/>
                              <m:ctrlPr>
                                <a:rPr lang="en-US" sz="1400" i="1">
                                  <a:latin typeface="Cambria Math" panose="02040503050406030204" pitchFamily="18" charset="0"/>
                                </a:rPr>
                              </m:ctrlPr>
                            </m:naryPr>
                            <m:sub>
                              <m:r>
                                <a:rPr lang="en-US" sz="1400" i="1">
                                  <a:latin typeface="Cambria Math" panose="02040503050406030204" pitchFamily="18" charset="0"/>
                                </a:rPr>
                                <m:t>𝑛</m:t>
                              </m:r>
                            </m:sub>
                            <m:sup/>
                            <m:e>
                              <m:d>
                                <m:dPr>
                                  <m:begChr m:val=""/>
                                  <m:ctrlPr>
                                    <a:rPr lang="en-US" sz="1400" i="1">
                                      <a:latin typeface="Cambria Math" panose="02040503050406030204" pitchFamily="18" charset="0"/>
                                    </a:rPr>
                                  </m:ctrlPr>
                                </m:dPr>
                                <m:e>
                                  <m:r>
                                    <a:rPr lang="en-US" sz="1400" i="1">
                                      <a:latin typeface="Cambria Math" panose="02040503050406030204" pitchFamily="18" charset="0"/>
                                    </a:rPr>
                                    <m:t>𝐼</m:t>
                                  </m:r>
                                  <m:d>
                                    <m:dPr>
                                      <m:ctrlPr>
                                        <a:rPr lang="en-US" sz="1400" i="1">
                                          <a:latin typeface="Cambria Math" panose="02040503050406030204" pitchFamily="18" charset="0"/>
                                        </a:rPr>
                                      </m:ctrlPr>
                                    </m:dPr>
                                    <m:e>
                                      <m:r>
                                        <a:rPr lang="en-US" sz="1400" i="1">
                                          <a:latin typeface="Cambria Math" panose="02040503050406030204" pitchFamily="18" charset="0"/>
                                        </a:rPr>
                                        <m:t>𝑚</m:t>
                                      </m:r>
                                      <m:r>
                                        <a:rPr lang="en-US" sz="1400" i="0">
                                          <a:latin typeface="Cambria Math" panose="02040503050406030204" pitchFamily="18" charset="0"/>
                                        </a:rPr>
                                        <m:t>,</m:t>
                                      </m:r>
                                      <m:r>
                                        <a:rPr lang="en-US" sz="1400" i="1">
                                          <a:latin typeface="Cambria Math" panose="02040503050406030204" pitchFamily="18" charset="0"/>
                                        </a:rPr>
                                        <m:t>𝑛</m:t>
                                      </m:r>
                                    </m:e>
                                  </m:d>
                                  <m:r>
                                    <a:rPr lang="en-US" sz="1400" i="1">
                                      <a:latin typeface="Cambria Math" panose="02040503050406030204" pitchFamily="18" charset="0"/>
                                    </a:rPr>
                                    <m:t>𝐾</m:t>
                                  </m:r>
                                  <m:r>
                                    <a:rPr lang="en-US" sz="1400" i="0">
                                      <a:latin typeface="Cambria Math" panose="02040503050406030204" pitchFamily="18" charset="0"/>
                                    </a:rPr>
                                    <m:t>(</m:t>
                                  </m:r>
                                  <m:r>
                                    <a:rPr lang="en-US" sz="1400" i="1">
                                      <a:latin typeface="Cambria Math" panose="02040503050406030204" pitchFamily="18" charset="0"/>
                                    </a:rPr>
                                    <m:t>𝑖</m:t>
                                  </m:r>
                                  <m:r>
                                    <a:rPr lang="en-US" sz="1400" i="0">
                                      <a:latin typeface="Cambria Math" panose="02040503050406030204" pitchFamily="18" charset="0"/>
                                    </a:rPr>
                                    <m:t>−</m:t>
                                  </m:r>
                                  <m:r>
                                    <a:rPr lang="en-US" sz="1400" i="1">
                                      <a:latin typeface="Cambria Math" panose="02040503050406030204" pitchFamily="18" charset="0"/>
                                    </a:rPr>
                                    <m:t>𝑚</m:t>
                                  </m:r>
                                  <m:r>
                                    <a:rPr lang="en-US" sz="1400" i="0">
                                      <a:latin typeface="Cambria Math" panose="02040503050406030204" pitchFamily="18" charset="0"/>
                                    </a:rPr>
                                    <m:t>,</m:t>
                                  </m:r>
                                  <m:r>
                                    <a:rPr lang="en-US" sz="1400" i="1">
                                      <a:latin typeface="Cambria Math" panose="02040503050406030204" pitchFamily="18" charset="0"/>
                                    </a:rPr>
                                    <m:t>𝑗</m:t>
                                  </m:r>
                                  <m:r>
                                    <a:rPr lang="en-US" sz="1400" i="0">
                                      <a:latin typeface="Cambria Math" panose="02040503050406030204" pitchFamily="18" charset="0"/>
                                    </a:rPr>
                                    <m:t>−</m:t>
                                  </m:r>
                                  <m:r>
                                    <a:rPr lang="en-US" sz="1400" i="1">
                                      <a:latin typeface="Cambria Math" panose="02040503050406030204" pitchFamily="18" charset="0"/>
                                    </a:rPr>
                                    <m:t>𝑛</m:t>
                                  </m:r>
                                </m:e>
                              </m:d>
                            </m:e>
                          </m:nary>
                        </m:e>
                      </m:nary>
                    </m:oMath>
                  </m:oMathPara>
                </a14:m>
                <a:endParaRPr lang="en-US" sz="1400" dirty="0"/>
              </a:p>
            </p:txBody>
          </p:sp>
        </mc:Choice>
        <mc:Fallback>
          <p:sp>
            <p:nvSpPr>
              <p:cNvPr id="7" name="Rectangle 6">
                <a:extLst>
                  <a:ext uri="{FF2B5EF4-FFF2-40B4-BE49-F238E27FC236}">
                    <a16:creationId xmlns:a16="http://schemas.microsoft.com/office/drawing/2014/main" id="{03AAB45F-7F97-49DB-8B50-894484EB124B}"/>
                  </a:ext>
                </a:extLst>
              </p:cNvPr>
              <p:cNvSpPr>
                <a:spLocks noRot="1" noChangeAspect="1" noMove="1" noResize="1" noEditPoints="1" noAdjustHandles="1" noChangeArrowheads="1" noChangeShapeType="1" noTextEdit="1"/>
              </p:cNvSpPr>
              <p:nvPr/>
            </p:nvSpPr>
            <p:spPr>
              <a:xfrm>
                <a:off x="5385974" y="1026624"/>
                <a:ext cx="3212889" cy="825675"/>
              </a:xfrm>
              <a:prstGeom prst="rect">
                <a:avLst/>
              </a:prstGeom>
              <a:blipFill>
                <a:blip r:embed="rId5"/>
                <a:stretch>
                  <a:fillRect t="-58696" r="-10208" b="-121014"/>
                </a:stretch>
              </a:blipFill>
              <a:ln>
                <a:solidFill>
                  <a:schemeClr val="tx1"/>
                </a:solidFill>
              </a:ln>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 name="Rectangle 7">
                <a:extLst>
                  <a:ext uri="{FF2B5EF4-FFF2-40B4-BE49-F238E27FC236}">
                    <a16:creationId xmlns:a16="http://schemas.microsoft.com/office/drawing/2014/main" id="{F197D209-98E7-4A98-86BD-4180871E93CB}"/>
                  </a:ext>
                </a:extLst>
              </p:cNvPr>
              <p:cNvSpPr/>
              <p:nvPr/>
            </p:nvSpPr>
            <p:spPr>
              <a:xfrm>
                <a:off x="5385974" y="1879797"/>
                <a:ext cx="3212889" cy="999761"/>
              </a:xfrm>
              <a:prstGeom prst="rect">
                <a:avLst/>
              </a:prstGeom>
              <a:ln>
                <a:solidFill>
                  <a:schemeClr val="tx1"/>
                </a:solidFill>
              </a:ln>
            </p:spPr>
            <p:txBody>
              <a:bodyPr wrap="square">
                <a:spAutoFit/>
              </a:bodyPr>
              <a:lstStyle/>
              <a:p>
                <a14:m>
                  <m:oMathPara xmlns:m="http://schemas.openxmlformats.org/officeDocument/2006/math">
                    <m:oMathParaPr>
                      <m:jc m:val="centerGroup"/>
                    </m:oMathParaPr>
                    <m:oMath xmlns:m="http://schemas.openxmlformats.org/officeDocument/2006/math">
                      <m:r>
                        <a:rPr lang="en-US" sz="1400" i="1" smtClean="0"/>
                        <m:t>𝑆</m:t>
                      </m:r>
                      <m:d>
                        <m:dPr>
                          <m:ctrlPr>
                            <a:rPr lang="en-US" sz="1400" i="1"/>
                          </m:ctrlPr>
                        </m:dPr>
                        <m:e>
                          <m:r>
                            <a:rPr lang="en-US" sz="1400" i="1"/>
                            <m:t>𝑖</m:t>
                          </m:r>
                          <m:r>
                            <a:rPr lang="en-US" sz="1400" i="1"/>
                            <m:t>,</m:t>
                          </m:r>
                          <m:r>
                            <a:rPr lang="en-US" sz="1400" i="1"/>
                            <m:t>𝑗</m:t>
                          </m:r>
                        </m:e>
                      </m:d>
                      <m:r>
                        <a:rPr lang="en-US" sz="1400" i="1"/>
                        <m:t>=</m:t>
                      </m:r>
                      <m:d>
                        <m:dPr>
                          <m:ctrlPr>
                            <a:rPr lang="en-US" sz="1400" i="1"/>
                          </m:ctrlPr>
                        </m:dPr>
                        <m:e>
                          <m:r>
                            <a:rPr lang="en-US" sz="1400" i="1"/>
                            <m:t>𝐼</m:t>
                          </m:r>
                          <m:r>
                            <a:rPr lang="en-US" sz="1400" i="1"/>
                            <m:t>∗</m:t>
                          </m:r>
                          <m:r>
                            <a:rPr lang="en-US" sz="1400" i="1"/>
                            <m:t>𝐾</m:t>
                          </m:r>
                        </m:e>
                      </m:d>
                      <m:d>
                        <m:dPr>
                          <m:ctrlPr>
                            <a:rPr lang="en-US" sz="1400" i="1"/>
                          </m:ctrlPr>
                        </m:dPr>
                        <m:e>
                          <m:r>
                            <a:rPr lang="en-US" sz="1400" i="1"/>
                            <m:t>𝑖</m:t>
                          </m:r>
                          <m:r>
                            <a:rPr lang="en-US" sz="1400" i="1"/>
                            <m:t>,</m:t>
                          </m:r>
                          <m:r>
                            <a:rPr lang="en-US" sz="1400" i="1"/>
                            <m:t>𝑗</m:t>
                          </m:r>
                        </m:e>
                      </m:d>
                    </m:oMath>
                  </m:oMathPara>
                </a14:m>
                <a:endParaRPr lang="en-US" sz="1400" i="1" dirty="0"/>
              </a:p>
              <a:p>
                <a14:m>
                  <m:oMathPara xmlns:m="http://schemas.openxmlformats.org/officeDocument/2006/math">
                    <m:oMathParaPr>
                      <m:jc m:val="centerGroup"/>
                    </m:oMathParaPr>
                    <m:oMath xmlns:m="http://schemas.openxmlformats.org/officeDocument/2006/math">
                      <m:r>
                        <a:rPr lang="en-US" sz="1400" i="1">
                          <a:latin typeface="Cambria Math" panose="02040503050406030204" pitchFamily="18" charset="0"/>
                        </a:rPr>
                        <m:t>𝑆</m:t>
                      </m:r>
                      <m:d>
                        <m:dPr>
                          <m:ctrlPr>
                            <a:rPr lang="en-US" sz="1400" i="1">
                              <a:latin typeface="Cambria Math" panose="02040503050406030204" pitchFamily="18" charset="0"/>
                            </a:rPr>
                          </m:ctrlPr>
                        </m:dPr>
                        <m:e>
                          <m:r>
                            <a:rPr lang="en-US" sz="1400" i="1">
                              <a:latin typeface="Cambria Math" panose="02040503050406030204" pitchFamily="18" charset="0"/>
                            </a:rPr>
                            <m:t>𝑖</m:t>
                          </m:r>
                          <m:r>
                            <a:rPr lang="en-US" sz="1400" i="1">
                              <a:latin typeface="Cambria Math" panose="02040503050406030204" pitchFamily="18" charset="0"/>
                            </a:rPr>
                            <m:t>,</m:t>
                          </m:r>
                          <m:r>
                            <a:rPr lang="en-US" sz="1400" i="1">
                              <a:latin typeface="Cambria Math" panose="02040503050406030204" pitchFamily="18" charset="0"/>
                            </a:rPr>
                            <m:t>𝑗</m:t>
                          </m:r>
                        </m:e>
                      </m:d>
                      <m:r>
                        <a:rPr lang="en-US" sz="1400" i="1">
                          <a:latin typeface="Cambria Math" panose="02040503050406030204" pitchFamily="18" charset="0"/>
                        </a:rPr>
                        <m:t>=</m:t>
                      </m:r>
                      <m:nary>
                        <m:naryPr>
                          <m:chr m:val="∑"/>
                          <m:limLoc m:val="undOvr"/>
                          <m:supHide m:val="on"/>
                          <m:ctrlPr>
                            <a:rPr lang="en-US" sz="1400" i="1"/>
                          </m:ctrlPr>
                        </m:naryPr>
                        <m:sub>
                          <m:r>
                            <a:rPr lang="en-US" sz="1400" i="1"/>
                            <m:t>𝑚</m:t>
                          </m:r>
                        </m:sub>
                        <m:sup/>
                        <m:e>
                          <m:nary>
                            <m:naryPr>
                              <m:chr m:val="∑"/>
                              <m:limLoc m:val="undOvr"/>
                              <m:supHide m:val="on"/>
                              <m:ctrlPr>
                                <a:rPr lang="en-US" sz="1400" i="1"/>
                              </m:ctrlPr>
                            </m:naryPr>
                            <m:sub>
                              <m:r>
                                <a:rPr lang="en-US" sz="1400" i="1"/>
                                <m:t>𝑛</m:t>
                              </m:r>
                            </m:sub>
                            <m:sup/>
                            <m:e>
                              <m:r>
                                <a:rPr lang="en-US" sz="1400" i="1"/>
                                <m:t>𝐼</m:t>
                              </m:r>
                              <m:d>
                                <m:dPr>
                                  <m:ctrlPr>
                                    <a:rPr lang="en-US" sz="1400" i="1"/>
                                  </m:ctrlPr>
                                </m:dPr>
                                <m:e>
                                  <m:r>
                                    <a:rPr lang="en-US" sz="1400" i="1"/>
                                    <m:t>𝑖</m:t>
                                  </m:r>
                                  <m:r>
                                    <a:rPr lang="en-US" sz="1400" i="1"/>
                                    <m:t>+</m:t>
                                  </m:r>
                                  <m:r>
                                    <a:rPr lang="en-US" sz="1400" i="1"/>
                                    <m:t>𝑚</m:t>
                                  </m:r>
                                  <m:r>
                                    <a:rPr lang="en-US" sz="1400" i="1"/>
                                    <m:t>,</m:t>
                                  </m:r>
                                  <m:r>
                                    <a:rPr lang="en-US" sz="1400" i="1"/>
                                    <m:t>𝑖</m:t>
                                  </m:r>
                                  <m:r>
                                    <a:rPr lang="en-US" sz="1400" i="1"/>
                                    <m:t>+</m:t>
                                  </m:r>
                                  <m:r>
                                    <a:rPr lang="en-US" sz="1400" i="1"/>
                                    <m:t>𝑛</m:t>
                                  </m:r>
                                </m:e>
                              </m:d>
                              <m:r>
                                <a:rPr lang="en-US" sz="1400" i="1"/>
                                <m:t>𝐾</m:t>
                              </m:r>
                              <m:r>
                                <a:rPr lang="en-US" sz="1400" i="1"/>
                                <m:t>(</m:t>
                              </m:r>
                              <m:r>
                                <a:rPr lang="en-US" sz="1400" i="1"/>
                                <m:t>𝑚</m:t>
                              </m:r>
                              <m:r>
                                <a:rPr lang="en-US" sz="1400" i="1"/>
                                <m:t>,</m:t>
                              </m:r>
                              <m:r>
                                <a:rPr lang="en-US" sz="1400" i="1"/>
                                <m:t>𝑛</m:t>
                              </m:r>
                              <m:r>
                                <a:rPr lang="en-US" sz="1400" i="1"/>
                                <m:t>)</m:t>
                              </m:r>
                            </m:e>
                          </m:nary>
                        </m:e>
                      </m:nary>
                    </m:oMath>
                  </m:oMathPara>
                </a14:m>
                <a:endParaRPr lang="en-US" sz="1400" dirty="0"/>
              </a:p>
              <a:p>
                <a:endParaRPr lang="en-US" sz="1100" dirty="0"/>
              </a:p>
            </p:txBody>
          </p:sp>
        </mc:Choice>
        <mc:Fallback>
          <p:sp>
            <p:nvSpPr>
              <p:cNvPr id="8" name="Rectangle 7">
                <a:extLst>
                  <a:ext uri="{FF2B5EF4-FFF2-40B4-BE49-F238E27FC236}">
                    <a16:creationId xmlns:a16="http://schemas.microsoft.com/office/drawing/2014/main" id="{F197D209-98E7-4A98-86BD-4180871E93CB}"/>
                  </a:ext>
                </a:extLst>
              </p:cNvPr>
              <p:cNvSpPr>
                <a:spLocks noRot="1" noChangeAspect="1" noMove="1" noResize="1" noEditPoints="1" noAdjustHandles="1" noChangeArrowheads="1" noChangeShapeType="1" noTextEdit="1"/>
              </p:cNvSpPr>
              <p:nvPr/>
            </p:nvSpPr>
            <p:spPr>
              <a:xfrm>
                <a:off x="5385974" y="1879797"/>
                <a:ext cx="3212889" cy="999761"/>
              </a:xfrm>
              <a:prstGeom prst="rect">
                <a:avLst/>
              </a:prstGeom>
              <a:blipFill>
                <a:blip r:embed="rId6"/>
                <a:stretch>
                  <a:fillRect t="-48795" b="-83735"/>
                </a:stretch>
              </a:blipFill>
              <a:ln>
                <a:solidFill>
                  <a:schemeClr val="tx1"/>
                </a:solidFill>
              </a:ln>
            </p:spPr>
            <p:txBody>
              <a:bodyPr/>
              <a:lstStyle/>
              <a:p>
                <a:r>
                  <a:rPr lang="en-US">
                    <a:noFill/>
                  </a:rPr>
                  <a:t> </a:t>
                </a:r>
              </a:p>
            </p:txBody>
          </p:sp>
        </mc:Fallback>
      </mc:AlternateContent>
    </p:spTree>
    <p:extLst>
      <p:ext uri="{BB962C8B-B14F-4D97-AF65-F5344CB8AC3E}">
        <p14:creationId xmlns:p14="http://schemas.microsoft.com/office/powerpoint/2010/main" val="3378637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FA9AABF1-D81B-47A2-B111-F67AC8DC2393}"/>
              </a:ext>
            </a:extLst>
          </p:cNvPr>
          <p:cNvPicPr>
            <a:picLocks noChangeAspect="1"/>
          </p:cNvPicPr>
          <p:nvPr/>
        </p:nvPicPr>
        <p:blipFill>
          <a:blip r:embed="rId2"/>
          <a:stretch>
            <a:fillRect/>
          </a:stretch>
        </p:blipFill>
        <p:spPr>
          <a:xfrm>
            <a:off x="8310880" y="3723921"/>
            <a:ext cx="3881120" cy="3134080"/>
          </a:xfrm>
          <a:prstGeom prst="rect">
            <a:avLst/>
          </a:prstGeom>
        </p:spPr>
      </p:pic>
      <p:sp>
        <p:nvSpPr>
          <p:cNvPr id="2" name="Title 1"/>
          <p:cNvSpPr>
            <a:spLocks noGrp="1"/>
          </p:cNvSpPr>
          <p:nvPr>
            <p:ph type="title"/>
          </p:nvPr>
        </p:nvSpPr>
        <p:spPr>
          <a:xfrm>
            <a:off x="838200" y="-635"/>
            <a:ext cx="10515600" cy="1325563"/>
          </a:xfrm>
        </p:spPr>
        <p:txBody>
          <a:bodyPr>
            <a:normAutofit/>
          </a:bodyPr>
          <a:lstStyle/>
          <a:p>
            <a:r>
              <a:rPr lang="en-US" dirty="0"/>
              <a:t>Convolution / Affine Layer</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8</a:t>
            </a:fld>
            <a:endParaRPr lang="en-US" dirty="0"/>
          </a:p>
        </p:txBody>
      </p:sp>
      <p:pic>
        <p:nvPicPr>
          <p:cNvPr id="6" name="Picture 5">
            <a:extLst>
              <a:ext uri="{FF2B5EF4-FFF2-40B4-BE49-F238E27FC236}">
                <a16:creationId xmlns:a16="http://schemas.microsoft.com/office/drawing/2014/main" id="{7C84B90D-67F1-44FB-B6FC-FB6791F1CE62}"/>
              </a:ext>
            </a:extLst>
          </p:cNvPr>
          <p:cNvPicPr>
            <a:picLocks noChangeAspect="1"/>
          </p:cNvPicPr>
          <p:nvPr/>
        </p:nvPicPr>
        <p:blipFill>
          <a:blip r:embed="rId3"/>
          <a:stretch>
            <a:fillRect/>
          </a:stretch>
        </p:blipFill>
        <p:spPr>
          <a:xfrm>
            <a:off x="71120" y="1016306"/>
            <a:ext cx="2570480" cy="2753339"/>
          </a:xfrm>
          <a:prstGeom prst="rect">
            <a:avLst/>
          </a:prstGeom>
        </p:spPr>
      </p:pic>
      <p:pic>
        <p:nvPicPr>
          <p:cNvPr id="7" name="Picture 6">
            <a:extLst>
              <a:ext uri="{FF2B5EF4-FFF2-40B4-BE49-F238E27FC236}">
                <a16:creationId xmlns:a16="http://schemas.microsoft.com/office/drawing/2014/main" id="{A79C56E4-3519-4BB1-920A-239141F43858}"/>
              </a:ext>
            </a:extLst>
          </p:cNvPr>
          <p:cNvPicPr>
            <a:picLocks noChangeAspect="1"/>
          </p:cNvPicPr>
          <p:nvPr/>
        </p:nvPicPr>
        <p:blipFill>
          <a:blip r:embed="rId4"/>
          <a:stretch>
            <a:fillRect/>
          </a:stretch>
        </p:blipFill>
        <p:spPr>
          <a:xfrm>
            <a:off x="2964180" y="1189991"/>
            <a:ext cx="3374390" cy="2106341"/>
          </a:xfrm>
          <a:prstGeom prst="rect">
            <a:avLst/>
          </a:prstGeom>
        </p:spPr>
      </p:pic>
      <p:cxnSp>
        <p:nvCxnSpPr>
          <p:cNvPr id="8" name="Straight Connector 7">
            <a:extLst>
              <a:ext uri="{FF2B5EF4-FFF2-40B4-BE49-F238E27FC236}">
                <a16:creationId xmlns:a16="http://schemas.microsoft.com/office/drawing/2014/main" id="{8B6534A9-AB48-4EE8-AF73-6F185C76A5C9}"/>
              </a:ext>
            </a:extLst>
          </p:cNvPr>
          <p:cNvCxnSpPr>
            <a:cxnSpLocks/>
          </p:cNvCxnSpPr>
          <p:nvPr/>
        </p:nvCxnSpPr>
        <p:spPr>
          <a:xfrm flipH="1" flipV="1">
            <a:off x="2331724" y="2232178"/>
            <a:ext cx="1017904" cy="87678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AF05E93C-3863-4195-A8B3-B6DDEC9C4551}"/>
              </a:ext>
            </a:extLst>
          </p:cNvPr>
          <p:cNvCxnSpPr>
            <a:cxnSpLocks/>
          </p:cNvCxnSpPr>
          <p:nvPr/>
        </p:nvCxnSpPr>
        <p:spPr>
          <a:xfrm flipH="1">
            <a:off x="2331723" y="1362547"/>
            <a:ext cx="1017905" cy="7342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CBC86AB8-4292-4D80-9F33-465F6A142164}"/>
              </a:ext>
            </a:extLst>
          </p:cNvPr>
          <p:cNvPicPr>
            <a:picLocks noChangeAspect="1"/>
          </p:cNvPicPr>
          <p:nvPr/>
        </p:nvPicPr>
        <p:blipFill>
          <a:blip r:embed="rId5"/>
          <a:stretch>
            <a:fillRect/>
          </a:stretch>
        </p:blipFill>
        <p:spPr>
          <a:xfrm>
            <a:off x="6473507" y="1171339"/>
            <a:ext cx="2844799" cy="2426729"/>
          </a:xfrm>
          <a:prstGeom prst="rect">
            <a:avLst/>
          </a:prstGeom>
        </p:spPr>
      </p:pic>
      <p:cxnSp>
        <p:nvCxnSpPr>
          <p:cNvPr id="13" name="Straight Connector 12">
            <a:extLst>
              <a:ext uri="{FF2B5EF4-FFF2-40B4-BE49-F238E27FC236}">
                <a16:creationId xmlns:a16="http://schemas.microsoft.com/office/drawing/2014/main" id="{01F9756E-5AB6-4B21-97F0-9E450CC4AF79}"/>
              </a:ext>
            </a:extLst>
          </p:cNvPr>
          <p:cNvCxnSpPr>
            <a:cxnSpLocks/>
          </p:cNvCxnSpPr>
          <p:nvPr/>
        </p:nvCxnSpPr>
        <p:spPr>
          <a:xfrm flipH="1" flipV="1">
            <a:off x="5718494" y="2115246"/>
            <a:ext cx="1230946" cy="134824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3A4B82F-7891-4BBB-85D7-74D3A2474688}"/>
              </a:ext>
            </a:extLst>
          </p:cNvPr>
          <p:cNvCxnSpPr>
            <a:cxnSpLocks/>
          </p:cNvCxnSpPr>
          <p:nvPr/>
        </p:nvCxnSpPr>
        <p:spPr>
          <a:xfrm flipH="1">
            <a:off x="5750245" y="1280737"/>
            <a:ext cx="1240788" cy="32333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EFE245E-4A51-4341-AC41-FA8984FCDB11}"/>
              </a:ext>
            </a:extLst>
          </p:cNvPr>
          <p:cNvCxnSpPr>
            <a:cxnSpLocks/>
          </p:cNvCxnSpPr>
          <p:nvPr/>
        </p:nvCxnSpPr>
        <p:spPr>
          <a:xfrm flipH="1" flipV="1">
            <a:off x="8184518" y="3296332"/>
            <a:ext cx="421002" cy="67622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5B80EC50-3503-4E10-A77A-1119CDAA6FD5}"/>
              </a:ext>
            </a:extLst>
          </p:cNvPr>
          <p:cNvCxnSpPr>
            <a:cxnSpLocks/>
          </p:cNvCxnSpPr>
          <p:nvPr/>
        </p:nvCxnSpPr>
        <p:spPr>
          <a:xfrm flipH="1" flipV="1">
            <a:off x="8845237" y="3134079"/>
            <a:ext cx="3036251" cy="63556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1" name="Content Placeholder 2">
            <a:extLst>
              <a:ext uri="{FF2B5EF4-FFF2-40B4-BE49-F238E27FC236}">
                <a16:creationId xmlns:a16="http://schemas.microsoft.com/office/drawing/2014/main" id="{BB9DDF46-EBF1-479C-92B1-3F323DDBC0EA}"/>
              </a:ext>
            </a:extLst>
          </p:cNvPr>
          <p:cNvSpPr>
            <a:spLocks noGrp="1"/>
          </p:cNvSpPr>
          <p:nvPr>
            <p:ph idx="1"/>
          </p:nvPr>
        </p:nvSpPr>
        <p:spPr>
          <a:xfrm>
            <a:off x="228754" y="3838403"/>
            <a:ext cx="7948274" cy="2753339"/>
          </a:xfrm>
        </p:spPr>
        <p:txBody>
          <a:bodyPr>
            <a:normAutofit fontScale="47500" lnSpcReduction="20000"/>
          </a:bodyPr>
          <a:lstStyle/>
          <a:p>
            <a:pPr algn="just">
              <a:lnSpc>
                <a:spcPct val="200000"/>
              </a:lnSpc>
            </a:pPr>
            <a:r>
              <a:rPr lang="en-US" dirty="0">
                <a:ea typeface="Times New Roman" panose="02020603050405020304" pitchFamily="18" charset="0"/>
              </a:rPr>
              <a:t>The heart of this design is the Channel Unit which involves the use of a FIFO buffer and glue logic to perform vital operations of the Convolution and Affine layer in the Convolutional Neural Network.  </a:t>
            </a:r>
          </a:p>
          <a:p>
            <a:pPr algn="just">
              <a:lnSpc>
                <a:spcPct val="200000"/>
              </a:lnSpc>
            </a:pPr>
            <a:r>
              <a:rPr lang="en-US" dirty="0">
                <a:ea typeface="Times New Roman" panose="02020603050405020304" pitchFamily="18" charset="0"/>
              </a:rPr>
              <a:t>This design utilizes heavily the available DSP resources on the FGPA chip.  The number of available DSPs dictates the maximum number of Channel Units instantiated into the design. </a:t>
            </a:r>
          </a:p>
          <a:p>
            <a:pPr algn="just">
              <a:lnSpc>
                <a:spcPct val="200000"/>
              </a:lnSpc>
            </a:pPr>
            <a:r>
              <a:rPr lang="en-US" dirty="0">
                <a:ea typeface="Times New Roman" panose="02020603050405020304" pitchFamily="18" charset="0"/>
              </a:rPr>
              <a:t>Operationally each Channel Unit corresponds to 1 row of data of the input image or 1 row of data for all the filters for the weight data set.   Weight filter kernels in Convolutional Neural Networks typically have a size of 3x3, 5x5, 7x7, or 11x11.  Therefore, the height of the weight filter kernel will dictate the number of input volume channels that can be operated on at any given time.  </a:t>
            </a:r>
            <a:endParaRPr lang="en-US" dirty="0"/>
          </a:p>
        </p:txBody>
      </p:sp>
    </p:spTree>
    <p:extLst>
      <p:ext uri="{BB962C8B-B14F-4D97-AF65-F5344CB8AC3E}">
        <p14:creationId xmlns:p14="http://schemas.microsoft.com/office/powerpoint/2010/main" val="18817638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35"/>
            <a:ext cx="10515600" cy="1325563"/>
          </a:xfrm>
        </p:spPr>
        <p:txBody>
          <a:bodyPr>
            <a:normAutofit/>
          </a:bodyPr>
          <a:lstStyle/>
          <a:p>
            <a:r>
              <a:rPr lang="en-US" dirty="0"/>
              <a:t>Convolution / Affine Layer</a:t>
            </a:r>
          </a:p>
        </p:txBody>
      </p:sp>
      <p:sp>
        <p:nvSpPr>
          <p:cNvPr id="4" name="Slide Number Placeholder 3"/>
          <p:cNvSpPr>
            <a:spLocks noGrp="1"/>
          </p:cNvSpPr>
          <p:nvPr>
            <p:ph type="sldNum" sz="quarter" idx="12"/>
          </p:nvPr>
        </p:nvSpPr>
        <p:spPr>
          <a:xfrm>
            <a:off x="11562848" y="6332454"/>
            <a:ext cx="495300" cy="365125"/>
          </a:xfrm>
        </p:spPr>
        <p:txBody>
          <a:bodyPr/>
          <a:lstStyle/>
          <a:p>
            <a:fld id="{89A07FDE-CF23-4DF4-993F-F0A8407421BC}" type="slidenum">
              <a:rPr lang="en-US" smtClean="0"/>
              <a:pPr/>
              <a:t>9</a:t>
            </a:fld>
            <a:endParaRPr lang="en-US" dirty="0"/>
          </a:p>
        </p:txBody>
      </p:sp>
      <p:pic>
        <p:nvPicPr>
          <p:cNvPr id="14" name="Picture 13">
            <a:extLst>
              <a:ext uri="{FF2B5EF4-FFF2-40B4-BE49-F238E27FC236}">
                <a16:creationId xmlns:a16="http://schemas.microsoft.com/office/drawing/2014/main" id="{42703D14-74DF-4B1E-A209-88EAAE7C9B44}"/>
              </a:ext>
            </a:extLst>
          </p:cNvPr>
          <p:cNvPicPr/>
          <p:nvPr/>
        </p:nvPicPr>
        <p:blipFill rotWithShape="1">
          <a:blip r:embed="rId2"/>
          <a:srcRect l="2112" r="4662"/>
          <a:stretch/>
        </p:blipFill>
        <p:spPr>
          <a:xfrm>
            <a:off x="0" y="1130301"/>
            <a:ext cx="3860800" cy="2803842"/>
          </a:xfrm>
          <a:prstGeom prst="rect">
            <a:avLst/>
          </a:prstGeom>
        </p:spPr>
      </p:pic>
      <p:pic>
        <p:nvPicPr>
          <p:cNvPr id="16" name="Picture 15">
            <a:extLst>
              <a:ext uri="{FF2B5EF4-FFF2-40B4-BE49-F238E27FC236}">
                <a16:creationId xmlns:a16="http://schemas.microsoft.com/office/drawing/2014/main" id="{E9152B5A-6C20-4729-9C9D-5BB9FB145A0A}"/>
              </a:ext>
            </a:extLst>
          </p:cNvPr>
          <p:cNvPicPr/>
          <p:nvPr/>
        </p:nvPicPr>
        <p:blipFill>
          <a:blip r:embed="rId3"/>
          <a:stretch>
            <a:fillRect/>
          </a:stretch>
        </p:blipFill>
        <p:spPr>
          <a:xfrm>
            <a:off x="3996848" y="1130301"/>
            <a:ext cx="4023281" cy="2662238"/>
          </a:xfrm>
          <a:prstGeom prst="rect">
            <a:avLst/>
          </a:prstGeom>
        </p:spPr>
      </p:pic>
      <p:pic>
        <p:nvPicPr>
          <p:cNvPr id="17" name="Picture 16">
            <a:extLst>
              <a:ext uri="{FF2B5EF4-FFF2-40B4-BE49-F238E27FC236}">
                <a16:creationId xmlns:a16="http://schemas.microsoft.com/office/drawing/2014/main" id="{70592D2B-B2A8-4E3A-841D-7422B46E2EC2}"/>
              </a:ext>
            </a:extLst>
          </p:cNvPr>
          <p:cNvPicPr/>
          <p:nvPr/>
        </p:nvPicPr>
        <p:blipFill>
          <a:blip r:embed="rId4"/>
          <a:stretch>
            <a:fillRect/>
          </a:stretch>
        </p:blipFill>
        <p:spPr>
          <a:xfrm>
            <a:off x="8156177" y="1264127"/>
            <a:ext cx="3933614" cy="2520634"/>
          </a:xfrm>
          <a:prstGeom prst="rect">
            <a:avLst/>
          </a:prstGeom>
        </p:spPr>
      </p:pic>
      <p:cxnSp>
        <p:nvCxnSpPr>
          <p:cNvPr id="19" name="Straight Connector 18">
            <a:extLst>
              <a:ext uri="{FF2B5EF4-FFF2-40B4-BE49-F238E27FC236}">
                <a16:creationId xmlns:a16="http://schemas.microsoft.com/office/drawing/2014/main" id="{095E7F6F-E767-431F-AF54-175472D8DC1A}"/>
              </a:ext>
            </a:extLst>
          </p:cNvPr>
          <p:cNvCxnSpPr>
            <a:cxnSpLocks/>
          </p:cNvCxnSpPr>
          <p:nvPr/>
        </p:nvCxnSpPr>
        <p:spPr>
          <a:xfrm flipV="1">
            <a:off x="3996848" y="1264127"/>
            <a:ext cx="0" cy="48437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3B20289-BEE3-475A-9220-8796719AC51C}"/>
              </a:ext>
            </a:extLst>
          </p:cNvPr>
          <p:cNvCxnSpPr>
            <a:cxnSpLocks/>
          </p:cNvCxnSpPr>
          <p:nvPr/>
        </p:nvCxnSpPr>
        <p:spPr>
          <a:xfrm flipV="1">
            <a:off x="8034257" y="1264127"/>
            <a:ext cx="0" cy="4843778"/>
          </a:xfrm>
          <a:prstGeom prst="line">
            <a:avLst/>
          </a:prstGeom>
          <a:ln w="38100">
            <a:solidFill>
              <a:schemeClr val="accent6"/>
            </a:solidFill>
          </a:ln>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53857EDE-3170-4294-A630-E560CC0D1176}"/>
              </a:ext>
            </a:extLst>
          </p:cNvPr>
          <p:cNvSpPr>
            <a:spLocks noGrp="1"/>
          </p:cNvSpPr>
          <p:nvPr>
            <p:ph idx="1"/>
          </p:nvPr>
        </p:nvSpPr>
        <p:spPr>
          <a:xfrm>
            <a:off x="0" y="3769523"/>
            <a:ext cx="3860800" cy="2960686"/>
          </a:xfrm>
        </p:spPr>
        <p:txBody>
          <a:bodyPr>
            <a:normAutofit fontScale="40000" lnSpcReduction="20000"/>
          </a:bodyPr>
          <a:lstStyle/>
          <a:p>
            <a:pPr algn="just">
              <a:lnSpc>
                <a:spcPct val="200000"/>
              </a:lnSpc>
            </a:pPr>
            <a:r>
              <a:rPr lang="en-US" dirty="0">
                <a:ea typeface="Times New Roman" panose="02020603050405020304" pitchFamily="18" charset="0"/>
              </a:rPr>
              <a:t>When the design is given a new input data volume to use in the execution of a Convolution or Affine operation it proceeds as shown above. </a:t>
            </a:r>
          </a:p>
          <a:p>
            <a:pPr algn="just">
              <a:lnSpc>
                <a:spcPct val="200000"/>
              </a:lnSpc>
            </a:pPr>
            <a:r>
              <a:rPr lang="en-US" dirty="0">
                <a:ea typeface="Times New Roman" panose="02020603050405020304" pitchFamily="18" charset="0"/>
              </a:rPr>
              <a:t>The Controller loads full rows of both input and weight data into the appropriate Channel Unit FIFO.</a:t>
            </a:r>
          </a:p>
          <a:p>
            <a:pPr algn="just">
              <a:lnSpc>
                <a:spcPct val="200000"/>
              </a:lnSpc>
            </a:pPr>
            <a:r>
              <a:rPr lang="en-US" dirty="0">
                <a:ea typeface="Times New Roman" panose="02020603050405020304" pitchFamily="18" charset="0"/>
              </a:rPr>
              <a:t>For Convolutional Layers the input data may be zero padded around the boarders of the input data volume.  Therefore, the input data image will have top, bottom, right, and left boarders with zero value data.  </a:t>
            </a:r>
            <a:endParaRPr lang="en-US" dirty="0"/>
          </a:p>
        </p:txBody>
      </p:sp>
      <p:sp>
        <p:nvSpPr>
          <p:cNvPr id="22" name="Content Placeholder 2">
            <a:extLst>
              <a:ext uri="{FF2B5EF4-FFF2-40B4-BE49-F238E27FC236}">
                <a16:creationId xmlns:a16="http://schemas.microsoft.com/office/drawing/2014/main" id="{7913FE11-D671-42BB-9A46-81CF44382DC4}"/>
              </a:ext>
            </a:extLst>
          </p:cNvPr>
          <p:cNvSpPr txBox="1">
            <a:spLocks/>
          </p:cNvSpPr>
          <p:nvPr/>
        </p:nvSpPr>
        <p:spPr>
          <a:xfrm>
            <a:off x="4086225" y="3784761"/>
            <a:ext cx="3838576" cy="3006564"/>
          </a:xfrm>
          <a:prstGeom prst="rect">
            <a:avLst/>
          </a:prstGeom>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pPr>
            <a:r>
              <a:rPr lang="en-US" dirty="0">
                <a:ea typeface="Times New Roman" panose="02020603050405020304" pitchFamily="18" charset="0"/>
              </a:rPr>
              <a:t>After the rows have been loaded, the Routers for the Weight Data read out the first Weight Filter Kernel and hold it in registers. Once the kernel is ready, the Routers on the Volume FIFOs begin to read out the input volume data while also accounting for stride across the row itself. </a:t>
            </a:r>
          </a:p>
          <a:p>
            <a:pPr algn="just">
              <a:lnSpc>
                <a:spcPct val="200000"/>
              </a:lnSpc>
            </a:pPr>
            <a:r>
              <a:rPr lang="en-US" dirty="0">
                <a:ea typeface="Times New Roman" panose="02020603050405020304" pitchFamily="18" charset="0"/>
              </a:rPr>
              <a:t>As both input data and weight kernel are read out simultaneously, they are sent to the Channel Units DSP48 multiplier block. Also, simultaneously the input volume data is written back into the input data FIFOs. </a:t>
            </a:r>
            <a:endParaRPr lang="en-US" dirty="0"/>
          </a:p>
        </p:txBody>
      </p:sp>
      <p:sp>
        <p:nvSpPr>
          <p:cNvPr id="23" name="Content Placeholder 2">
            <a:extLst>
              <a:ext uri="{FF2B5EF4-FFF2-40B4-BE49-F238E27FC236}">
                <a16:creationId xmlns:a16="http://schemas.microsoft.com/office/drawing/2014/main" id="{7F8D55C1-59E1-437A-B8AB-06E5B7550E87}"/>
              </a:ext>
            </a:extLst>
          </p:cNvPr>
          <p:cNvSpPr txBox="1">
            <a:spLocks/>
          </p:cNvSpPr>
          <p:nvPr/>
        </p:nvSpPr>
        <p:spPr>
          <a:xfrm>
            <a:off x="8100060" y="3756424"/>
            <a:ext cx="4091940" cy="3101576"/>
          </a:xfrm>
          <a:prstGeom prst="rect">
            <a:avLst/>
          </a:prstGeom>
          <a:solidFill>
            <a:schemeClr val="bg1"/>
          </a:solidFill>
        </p:spPr>
        <p:txBody>
          <a:bodyPr vert="horz" lIns="91440" tIns="45720" rIns="91440" bIns="45720" rtlCol="0">
            <a:normAutofit fontScale="4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b="1" kern="1200" baseline="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2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baseline="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200000"/>
              </a:lnSpc>
            </a:pPr>
            <a:r>
              <a:rPr lang="en-US" dirty="0">
                <a:ea typeface="Times New Roman" panose="02020603050405020304" pitchFamily="18" charset="0"/>
              </a:rPr>
              <a:t>After all the weight filter kernels have been used with the input data volume rows, the vertical stride operation begins so to satisfy the vertical stride required for the Convolution operation. </a:t>
            </a:r>
          </a:p>
          <a:p>
            <a:pPr algn="just">
              <a:lnSpc>
                <a:spcPct val="200000"/>
              </a:lnSpc>
            </a:pPr>
            <a:r>
              <a:rPr lang="en-US" dirty="0">
                <a:ea typeface="Times New Roman" panose="02020603050405020304" pitchFamily="18" charset="0"/>
              </a:rPr>
              <a:t>The Router for each Channel Unit reads out its FIFOs data and sends the data to the Mux of the Channel Unit neighboring it. </a:t>
            </a:r>
          </a:p>
          <a:p>
            <a:pPr lvl="1" algn="just">
              <a:lnSpc>
                <a:spcPct val="200000"/>
              </a:lnSpc>
            </a:pPr>
            <a:r>
              <a:rPr lang="en-US" b="1" dirty="0">
                <a:ea typeface="Times New Roman" panose="02020603050405020304" pitchFamily="18" charset="0"/>
              </a:rPr>
              <a:t>New data enters the Row 4 FIFO.  </a:t>
            </a:r>
          </a:p>
          <a:p>
            <a:pPr lvl="1" algn="just">
              <a:lnSpc>
                <a:spcPct val="200000"/>
              </a:lnSpc>
            </a:pPr>
            <a:r>
              <a:rPr lang="en-US" b="1" dirty="0">
                <a:ea typeface="Times New Roman" panose="02020603050405020304" pitchFamily="18" charset="0"/>
              </a:rPr>
              <a:t>Current data in the Row 4 FIFO is redirected and written into the Row 3 FIFO. So On…</a:t>
            </a:r>
          </a:p>
        </p:txBody>
      </p:sp>
    </p:spTree>
    <p:extLst>
      <p:ext uri="{BB962C8B-B14F-4D97-AF65-F5344CB8AC3E}">
        <p14:creationId xmlns:p14="http://schemas.microsoft.com/office/powerpoint/2010/main" val="173913199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owerPoint Branded Template 2018" id="{D971C9CA-933F-4E1D-8CE0-BF1A318D35A7}" vid="{C696FE7C-F510-48F2-A458-75E0A8E19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powerpoint-branded-template-2018</Template>
  <TotalTime>3362</TotalTime>
  <Words>3546</Words>
  <Application>Microsoft Office PowerPoint</Application>
  <PresentationFormat>Widescreen</PresentationFormat>
  <Paragraphs>679</Paragraphs>
  <Slides>38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38</vt:i4>
      </vt:variant>
    </vt:vector>
  </HeadingPairs>
  <TitlesOfParts>
    <vt:vector size="44" baseType="lpstr">
      <vt:lpstr>Arial</vt:lpstr>
      <vt:lpstr>Calibri</vt:lpstr>
      <vt:lpstr>Cambria Math</vt:lpstr>
      <vt:lpstr>Rockwell</vt:lpstr>
      <vt:lpstr>Times New Roman</vt:lpstr>
      <vt:lpstr>Office Theme</vt:lpstr>
      <vt:lpstr>IMPLEMENTATION OF CONVOLUTIONAL NEURAL NETWORKS IN FPGA</vt:lpstr>
      <vt:lpstr>Background Info</vt:lpstr>
      <vt:lpstr>Machine Learning</vt:lpstr>
      <vt:lpstr>Deep Learning</vt:lpstr>
      <vt:lpstr>Thesis </vt:lpstr>
      <vt:lpstr>Implementation Concept</vt:lpstr>
      <vt:lpstr>Convolution/Affine Layer</vt:lpstr>
      <vt:lpstr>Convolution / Affine Layer</vt:lpstr>
      <vt:lpstr>Convolution / Affine Layer</vt:lpstr>
      <vt:lpstr>Convolution / Affine Layer</vt:lpstr>
      <vt:lpstr>Convolution / Affine Layer</vt:lpstr>
      <vt:lpstr>Max Pooling Layer</vt:lpstr>
      <vt:lpstr>Softmax Layer</vt:lpstr>
      <vt:lpstr>Trained Model</vt:lpstr>
      <vt:lpstr>Trained Model</vt:lpstr>
      <vt:lpstr>Results</vt:lpstr>
      <vt:lpstr>Synthesized &amp; Implemented  Design </vt:lpstr>
      <vt:lpstr>PowerPoint Presentation</vt:lpstr>
      <vt:lpstr>Floating-Point Operations (FLOP)</vt:lpstr>
      <vt:lpstr>Memory Transactions</vt:lpstr>
      <vt:lpstr>Sim and Hardware Performance</vt:lpstr>
      <vt:lpstr>Output Results</vt:lpstr>
      <vt:lpstr>Output Results</vt:lpstr>
      <vt:lpstr>Output Results</vt:lpstr>
      <vt:lpstr>Output Results</vt:lpstr>
      <vt:lpstr>Output Results</vt:lpstr>
      <vt:lpstr>Output Results</vt:lpstr>
      <vt:lpstr>Output Results</vt:lpstr>
      <vt:lpstr>Output Results</vt:lpstr>
      <vt:lpstr>Output Results</vt:lpstr>
      <vt:lpstr>Output Results</vt:lpstr>
      <vt:lpstr>Performance Breakdown</vt:lpstr>
      <vt:lpstr>Hardware Breakdown</vt:lpstr>
      <vt:lpstr>Simulation Breakdown</vt:lpstr>
      <vt:lpstr>Performance Comparison</vt:lpstr>
      <vt:lpstr>Methods of Improvement</vt:lpstr>
      <vt:lpstr>Conclusions</vt:lpstr>
      <vt:lpstr>Conclusions</vt:lpstr>
    </vt:vector>
  </TitlesOfParts>
  <Company>Cal Poly Pomona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 is Rockwell 48 pt</dc:title>
  <dc:creator>Mark Espinosa</dc:creator>
  <cp:lastModifiedBy>Mark Espinosa</cp:lastModifiedBy>
  <cp:revision>53</cp:revision>
  <dcterms:created xsi:type="dcterms:W3CDTF">2019-05-07T04:39:05Z</dcterms:created>
  <dcterms:modified xsi:type="dcterms:W3CDTF">2019-05-09T16:02:58Z</dcterms:modified>
</cp:coreProperties>
</file>